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28"/>
  </p:notesMasterIdLst>
  <p:handoutMasterIdLst>
    <p:handoutMasterId r:id="rId29"/>
  </p:handoutMasterIdLst>
  <p:sldIdLst>
    <p:sldId id="302" r:id="rId5"/>
    <p:sldId id="2844" r:id="rId6"/>
    <p:sldId id="2877" r:id="rId7"/>
    <p:sldId id="2854" r:id="rId8"/>
    <p:sldId id="2865" r:id="rId9"/>
    <p:sldId id="2856" r:id="rId10"/>
    <p:sldId id="2881" r:id="rId11"/>
    <p:sldId id="2858" r:id="rId12"/>
    <p:sldId id="2874" r:id="rId13"/>
    <p:sldId id="2859" r:id="rId14"/>
    <p:sldId id="2857" r:id="rId15"/>
    <p:sldId id="2866" r:id="rId16"/>
    <p:sldId id="2882" r:id="rId17"/>
    <p:sldId id="1093" r:id="rId18"/>
    <p:sldId id="2846" r:id="rId19"/>
    <p:sldId id="2863" r:id="rId20"/>
    <p:sldId id="2870" r:id="rId21"/>
    <p:sldId id="2871" r:id="rId22"/>
    <p:sldId id="2876" r:id="rId23"/>
    <p:sldId id="2873" r:id="rId24"/>
    <p:sldId id="2875" r:id="rId25"/>
    <p:sldId id="872" r:id="rId26"/>
    <p:sldId id="28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3CCD03-7CCE-C69D-488F-DF124DFF6322}" name="Williams, Candiss - FPAC-NRCS, DC" initials="WCFND" userId="S::Candiss.Williams@usda.gov::b85c1431-9e2a-409a-8956-fc6a591eea4f" providerId="AD"/>
  <p188:author id="{E94D8207-3ED1-4E59-60F5-257D7724F874}" name="Williams, Candiss - NRCS, Washington, DC" initials="WCNWD" userId="S-1-5-21-2443529608-3098792306-3041422421-83270" providerId="AD"/>
  <p188:author id="{9E922C9B-3A66-8661-4B01-E93177817876}" name="Starr, Laura - FPAC-NRCS, OR" initials="SO" userId="S::laura.starr@usda.gov::6d35fe5d-6a51-4c41-af0a-de9550731665" providerId="AD"/>
  <p188:author id="{83E2A99D-4809-5E9E-DA5B-1A8FBE48FBA7}" name="Marks, Elizabeth - FPAC-NRCS, NY" initials="EM" userId="S::elizabeth.marks@usda.gov::499f2236-5889-4db9-88fc-408f415fe50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3B736C-67C7-4130-80FA-FB49C85704B5}" v="3" dt="2026-01-12T20:51:41.791"/>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7170" autoAdjust="0"/>
  </p:normalViewPr>
  <p:slideViewPr>
    <p:cSldViewPr snapToGrid="0" snapToObjects="1">
      <p:cViewPr varScale="1">
        <p:scale>
          <a:sx n="52" d="100"/>
          <a:sy n="52" d="100"/>
        </p:scale>
        <p:origin x="1628" y="40"/>
      </p:cViewPr>
      <p:guideLst>
        <p:guide pos="144"/>
        <p:guide orient="horz" pos="2160"/>
      </p:guideLst>
    </p:cSldViewPr>
  </p:slideViewPr>
  <p:notesTextViewPr>
    <p:cViewPr>
      <p:scale>
        <a:sx n="1" d="1"/>
        <a:sy n="1" d="1"/>
      </p:scale>
      <p:origin x="0" y="0"/>
    </p:cViewPr>
  </p:notesText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DC3B736C-67C7-4130-80FA-FB49C85704B5}"/>
    <pc:docChg chg="modSld">
      <pc:chgData name="Koch, Carl - FPAC-NRCS, WV" userId="S::carl.koch@usda.gov::8f9ea627-f344-4264-ba95-70db19643af5" providerId="AD" clId="Web-{DC3B736C-67C7-4130-80FA-FB49C85704B5}" dt="2026-01-12T20:51:41.510" v="1" actId="20577"/>
      <pc:docMkLst>
        <pc:docMk/>
      </pc:docMkLst>
      <pc:sldChg chg="modSp">
        <pc:chgData name="Koch, Carl - FPAC-NRCS, WV" userId="S::carl.koch@usda.gov::8f9ea627-f344-4264-ba95-70db19643af5" providerId="AD" clId="Web-{DC3B736C-67C7-4130-80FA-FB49C85704B5}" dt="2026-01-12T20:51:41.510" v="1" actId="20577"/>
        <pc:sldMkLst>
          <pc:docMk/>
          <pc:sldMk cId="3428712828" sldId="302"/>
        </pc:sldMkLst>
        <pc:spChg chg="mod">
          <ac:chgData name="Koch, Carl - FPAC-NRCS, WV" userId="S::carl.koch@usda.gov::8f9ea627-f344-4264-ba95-70db19643af5" providerId="AD" clId="Web-{DC3B736C-67C7-4130-80FA-FB49C85704B5}" dt="2026-01-12T20:51:41.510" v="1" actId="20577"/>
          <ac:spMkLst>
            <pc:docMk/>
            <pc:sldMk cId="3428712828" sldId="302"/>
            <ac:spMk id="6" creationId="{71CAF88B-666D-AC84-50B3-43EBB2B8B45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6F7D39-D2AC-4E5C-95CF-1AA3B1DA5702}"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B9C341D0-DCFC-4AD2-89CF-501948C601A7}">
      <dgm:prSet phldrT="[Text]"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18900000" scaled="1"/>
          <a:tileRect/>
        </a:gradFill>
        <a:ln>
          <a:solidFill>
            <a:schemeClr val="bg2">
              <a:lumMod val="25000"/>
            </a:schemeClr>
          </a:solidFill>
        </a:ln>
      </dgm:spPr>
      <dgm:t>
        <a:bodyPr/>
        <a:lstStyle/>
        <a:p>
          <a:r>
            <a:rPr lang="en-US" sz="3200" dirty="0">
              <a:solidFill>
                <a:schemeClr val="tx1"/>
              </a:solidFill>
            </a:rPr>
            <a:t>Soil Health</a:t>
          </a:r>
        </a:p>
      </dgm:t>
    </dgm:pt>
    <dgm:pt modelId="{80E60B17-1DEE-4B71-AD28-A4AC949ED5AD}" type="parTrans" cxnId="{277701CD-44F5-4FD3-8F28-86D51154D24A}">
      <dgm:prSet/>
      <dgm:spPr/>
      <dgm:t>
        <a:bodyPr/>
        <a:lstStyle/>
        <a:p>
          <a:endParaRPr lang="en-US"/>
        </a:p>
      </dgm:t>
    </dgm:pt>
    <dgm:pt modelId="{6B03FA27-A6EE-4DB6-A486-75827D5740CA}" type="sibTrans" cxnId="{277701CD-44F5-4FD3-8F28-86D51154D24A}">
      <dgm:prSet/>
      <dgm:spPr/>
      <dgm:t>
        <a:bodyPr/>
        <a:lstStyle/>
        <a:p>
          <a:endParaRPr lang="en-US"/>
        </a:p>
      </dgm:t>
    </dgm:pt>
    <dgm:pt modelId="{147BF3F6-0FAB-4059-9E64-0681A5B91DF5}">
      <dgm:prSet phldrT="[Text]"/>
      <dgm:spPr>
        <a:solidFill>
          <a:schemeClr val="accent4">
            <a:lumMod val="20000"/>
            <a:lumOff val="80000"/>
          </a:schemeClr>
        </a:solidFill>
        <a:ln>
          <a:solidFill>
            <a:schemeClr val="bg1">
              <a:lumMod val="50000"/>
            </a:schemeClr>
          </a:solidFill>
        </a:ln>
      </dgm:spPr>
      <dgm:t>
        <a:bodyPr/>
        <a:lstStyle/>
        <a:p>
          <a:r>
            <a:rPr lang="en-US" dirty="0">
              <a:solidFill>
                <a:schemeClr val="tx1"/>
              </a:solidFill>
            </a:rPr>
            <a:t>Soil Fertility</a:t>
          </a:r>
        </a:p>
      </dgm:t>
    </dgm:pt>
    <dgm:pt modelId="{15BC4821-4873-40A2-842F-60E9938628D8}" type="parTrans" cxnId="{8F8A6EDE-27B2-450B-9CF4-5E6B9C04E55C}">
      <dgm:prSet/>
      <dgm:spPr/>
      <dgm:t>
        <a:bodyPr/>
        <a:lstStyle/>
        <a:p>
          <a:endParaRPr lang="en-US"/>
        </a:p>
      </dgm:t>
    </dgm:pt>
    <dgm:pt modelId="{22B12804-770A-4630-B707-73AC0922E9B7}" type="sibTrans" cxnId="{8F8A6EDE-27B2-450B-9CF4-5E6B9C04E55C}">
      <dgm:prSet/>
      <dgm:spPr/>
      <dgm:t>
        <a:bodyPr/>
        <a:lstStyle/>
        <a:p>
          <a:endParaRPr lang="en-US"/>
        </a:p>
      </dgm:t>
    </dgm:pt>
    <dgm:pt modelId="{6D065ADE-CB44-41C2-9F68-A604AFA0339D}" type="pres">
      <dgm:prSet presAssocID="{C76F7D39-D2AC-4E5C-95CF-1AA3B1DA5702}" presName="Name0" presStyleCnt="0">
        <dgm:presLayoutVars>
          <dgm:chMax val="7"/>
          <dgm:resizeHandles val="exact"/>
        </dgm:presLayoutVars>
      </dgm:prSet>
      <dgm:spPr/>
    </dgm:pt>
    <dgm:pt modelId="{D7B450EC-8BAC-4FF5-8F3C-D4123A073A7F}" type="pres">
      <dgm:prSet presAssocID="{C76F7D39-D2AC-4E5C-95CF-1AA3B1DA5702}" presName="comp1" presStyleCnt="0"/>
      <dgm:spPr/>
    </dgm:pt>
    <dgm:pt modelId="{F5FA388D-0607-450F-B2AA-B453413F64FD}" type="pres">
      <dgm:prSet presAssocID="{C76F7D39-D2AC-4E5C-95CF-1AA3B1DA5702}" presName="circle1" presStyleLbl="node1" presStyleIdx="0" presStyleCnt="2" custAng="0" custLinFactNeighborY="-274"/>
      <dgm:spPr/>
    </dgm:pt>
    <dgm:pt modelId="{9C257116-2697-46D0-A3DE-F6D3C6D68E1F}" type="pres">
      <dgm:prSet presAssocID="{C76F7D39-D2AC-4E5C-95CF-1AA3B1DA5702}" presName="c1text" presStyleLbl="node1" presStyleIdx="0" presStyleCnt="2">
        <dgm:presLayoutVars>
          <dgm:bulletEnabled val="1"/>
        </dgm:presLayoutVars>
      </dgm:prSet>
      <dgm:spPr/>
    </dgm:pt>
    <dgm:pt modelId="{8CD1AFF9-36CD-431E-899A-A0EE0454D643}" type="pres">
      <dgm:prSet presAssocID="{C76F7D39-D2AC-4E5C-95CF-1AA3B1DA5702}" presName="comp2" presStyleCnt="0"/>
      <dgm:spPr/>
    </dgm:pt>
    <dgm:pt modelId="{37281566-6720-44D7-ACB3-305F8C018E97}" type="pres">
      <dgm:prSet presAssocID="{C76F7D39-D2AC-4E5C-95CF-1AA3B1DA5702}" presName="circle2" presStyleLbl="node1" presStyleIdx="1" presStyleCnt="2" custScaleX="87073" custScaleY="82723"/>
      <dgm:spPr/>
    </dgm:pt>
    <dgm:pt modelId="{E7E93499-70A9-4716-9971-A68D1DA4CFDE}" type="pres">
      <dgm:prSet presAssocID="{C76F7D39-D2AC-4E5C-95CF-1AA3B1DA5702}" presName="c2text" presStyleLbl="node1" presStyleIdx="1" presStyleCnt="2">
        <dgm:presLayoutVars>
          <dgm:bulletEnabled val="1"/>
        </dgm:presLayoutVars>
      </dgm:prSet>
      <dgm:spPr/>
    </dgm:pt>
  </dgm:ptLst>
  <dgm:cxnLst>
    <dgm:cxn modelId="{806CA123-A604-4D7A-9BB9-296455AF295E}" type="presOf" srcId="{B9C341D0-DCFC-4AD2-89CF-501948C601A7}" destId="{F5FA388D-0607-450F-B2AA-B453413F64FD}" srcOrd="0" destOrd="0" presId="urn:microsoft.com/office/officeart/2005/8/layout/venn2"/>
    <dgm:cxn modelId="{876C9361-E0A6-478C-B495-98ABA5B8AA06}" type="presOf" srcId="{147BF3F6-0FAB-4059-9E64-0681A5B91DF5}" destId="{37281566-6720-44D7-ACB3-305F8C018E97}" srcOrd="0" destOrd="0" presId="urn:microsoft.com/office/officeart/2005/8/layout/venn2"/>
    <dgm:cxn modelId="{7AF56979-2516-490E-A0A5-A2087B042DFA}" type="presOf" srcId="{147BF3F6-0FAB-4059-9E64-0681A5B91DF5}" destId="{E7E93499-70A9-4716-9971-A68D1DA4CFDE}" srcOrd="1" destOrd="0" presId="urn:microsoft.com/office/officeart/2005/8/layout/venn2"/>
    <dgm:cxn modelId="{8849BD9E-6218-483C-89F1-E059E284E81E}" type="presOf" srcId="{B9C341D0-DCFC-4AD2-89CF-501948C601A7}" destId="{9C257116-2697-46D0-A3DE-F6D3C6D68E1F}" srcOrd="1" destOrd="0" presId="urn:microsoft.com/office/officeart/2005/8/layout/venn2"/>
    <dgm:cxn modelId="{277701CD-44F5-4FD3-8F28-86D51154D24A}" srcId="{C76F7D39-D2AC-4E5C-95CF-1AA3B1DA5702}" destId="{B9C341D0-DCFC-4AD2-89CF-501948C601A7}" srcOrd="0" destOrd="0" parTransId="{80E60B17-1DEE-4B71-AD28-A4AC949ED5AD}" sibTransId="{6B03FA27-A6EE-4DB6-A486-75827D5740CA}"/>
    <dgm:cxn modelId="{FB7E75D1-AF97-4164-B837-63AF1D0E73DF}" type="presOf" srcId="{C76F7D39-D2AC-4E5C-95CF-1AA3B1DA5702}" destId="{6D065ADE-CB44-41C2-9F68-A604AFA0339D}" srcOrd="0" destOrd="0" presId="urn:microsoft.com/office/officeart/2005/8/layout/venn2"/>
    <dgm:cxn modelId="{8F8A6EDE-27B2-450B-9CF4-5E6B9C04E55C}" srcId="{C76F7D39-D2AC-4E5C-95CF-1AA3B1DA5702}" destId="{147BF3F6-0FAB-4059-9E64-0681A5B91DF5}" srcOrd="1" destOrd="0" parTransId="{15BC4821-4873-40A2-842F-60E9938628D8}" sibTransId="{22B12804-770A-4630-B707-73AC0922E9B7}"/>
    <dgm:cxn modelId="{3B4F9E93-B13B-4146-ABB6-632B293E03EA}" type="presParOf" srcId="{6D065ADE-CB44-41C2-9F68-A604AFA0339D}" destId="{D7B450EC-8BAC-4FF5-8F3C-D4123A073A7F}" srcOrd="0" destOrd="0" presId="urn:microsoft.com/office/officeart/2005/8/layout/venn2"/>
    <dgm:cxn modelId="{81A972EA-3ED7-40CA-AE71-7BD879E1AC68}" type="presParOf" srcId="{D7B450EC-8BAC-4FF5-8F3C-D4123A073A7F}" destId="{F5FA388D-0607-450F-B2AA-B453413F64FD}" srcOrd="0" destOrd="0" presId="urn:microsoft.com/office/officeart/2005/8/layout/venn2"/>
    <dgm:cxn modelId="{1F16FE6C-2C91-458B-A4A2-9A2966A24C7D}" type="presParOf" srcId="{D7B450EC-8BAC-4FF5-8F3C-D4123A073A7F}" destId="{9C257116-2697-46D0-A3DE-F6D3C6D68E1F}" srcOrd="1" destOrd="0" presId="urn:microsoft.com/office/officeart/2005/8/layout/venn2"/>
    <dgm:cxn modelId="{C15B64C5-83B8-4887-9E6D-4E316A384CE0}" type="presParOf" srcId="{6D065ADE-CB44-41C2-9F68-A604AFA0339D}" destId="{8CD1AFF9-36CD-431E-899A-A0EE0454D643}" srcOrd="1" destOrd="0" presId="urn:microsoft.com/office/officeart/2005/8/layout/venn2"/>
    <dgm:cxn modelId="{DA7E326F-045F-4854-84B8-06E0B5494B98}" type="presParOf" srcId="{8CD1AFF9-36CD-431E-899A-A0EE0454D643}" destId="{37281566-6720-44D7-ACB3-305F8C018E97}" srcOrd="0" destOrd="0" presId="urn:microsoft.com/office/officeart/2005/8/layout/venn2"/>
    <dgm:cxn modelId="{D514E7DC-D4B5-4321-80FD-2C99585E18B9}" type="presParOf" srcId="{8CD1AFF9-36CD-431E-899A-A0EE0454D643}" destId="{E7E93499-70A9-4716-9971-A68D1DA4CFD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BD9A74-DC7E-4457-9813-1E2544E6DB0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B08AA56-AD8C-4795-A6F2-EA059F3E9263}">
      <dgm:prSet/>
      <dgm:spPr/>
      <dgm:t>
        <a:bodyPr/>
        <a:lstStyle/>
        <a:p>
          <a:r>
            <a:rPr lang="en-US" dirty="0"/>
            <a:t>Right Source</a:t>
          </a:r>
        </a:p>
      </dgm:t>
    </dgm:pt>
    <dgm:pt modelId="{8A6D0C94-AC3B-476C-B3C8-E332F2E5FA45}" type="parTrans" cxnId="{C9F699B4-25C2-4DD9-9E96-04345E945139}">
      <dgm:prSet/>
      <dgm:spPr/>
      <dgm:t>
        <a:bodyPr/>
        <a:lstStyle/>
        <a:p>
          <a:endParaRPr lang="en-US"/>
        </a:p>
      </dgm:t>
    </dgm:pt>
    <dgm:pt modelId="{3860EC17-9518-4A59-94C5-D3FE8A3B8A32}" type="sibTrans" cxnId="{C9F699B4-25C2-4DD9-9E96-04345E945139}">
      <dgm:prSet/>
      <dgm:spPr/>
      <dgm:t>
        <a:bodyPr/>
        <a:lstStyle/>
        <a:p>
          <a:endParaRPr lang="en-US"/>
        </a:p>
      </dgm:t>
    </dgm:pt>
    <dgm:pt modelId="{BEC1E62B-E76E-4C1F-A144-57B885C86A55}">
      <dgm:prSet/>
      <dgm:spPr/>
      <dgm:t>
        <a:bodyPr/>
        <a:lstStyle/>
        <a:p>
          <a:r>
            <a:rPr lang="en-US" dirty="0"/>
            <a:t>Right Rate</a:t>
          </a:r>
        </a:p>
      </dgm:t>
    </dgm:pt>
    <dgm:pt modelId="{C4F03FC6-4F29-40C3-8D64-AAF29E21BE48}" type="parTrans" cxnId="{C5E9DC4C-5809-43BD-8F9E-EB66E09E11D4}">
      <dgm:prSet/>
      <dgm:spPr/>
      <dgm:t>
        <a:bodyPr/>
        <a:lstStyle/>
        <a:p>
          <a:endParaRPr lang="en-US"/>
        </a:p>
      </dgm:t>
    </dgm:pt>
    <dgm:pt modelId="{FEF1AC73-4838-4499-A70C-D6D29C9339A1}" type="sibTrans" cxnId="{C5E9DC4C-5809-43BD-8F9E-EB66E09E11D4}">
      <dgm:prSet/>
      <dgm:spPr/>
      <dgm:t>
        <a:bodyPr/>
        <a:lstStyle/>
        <a:p>
          <a:endParaRPr lang="en-US"/>
        </a:p>
      </dgm:t>
    </dgm:pt>
    <dgm:pt modelId="{9865CE18-8464-4BE6-8DCF-C30E314DD130}">
      <dgm:prSet/>
      <dgm:spPr/>
      <dgm:t>
        <a:bodyPr/>
        <a:lstStyle/>
        <a:p>
          <a:r>
            <a:rPr lang="en-US" dirty="0"/>
            <a:t>Right Time</a:t>
          </a:r>
        </a:p>
      </dgm:t>
    </dgm:pt>
    <dgm:pt modelId="{5ECF4088-C33E-4185-84E2-7D30F3C8C0DC}" type="parTrans" cxnId="{2A48A23B-D78C-43E2-9ABE-3C008FF87686}">
      <dgm:prSet/>
      <dgm:spPr/>
      <dgm:t>
        <a:bodyPr/>
        <a:lstStyle/>
        <a:p>
          <a:endParaRPr lang="en-US"/>
        </a:p>
      </dgm:t>
    </dgm:pt>
    <dgm:pt modelId="{38A1EDE4-6B20-49A2-B1AB-8B3AAC3C4CD5}" type="sibTrans" cxnId="{2A48A23B-D78C-43E2-9ABE-3C008FF87686}">
      <dgm:prSet/>
      <dgm:spPr/>
      <dgm:t>
        <a:bodyPr/>
        <a:lstStyle/>
        <a:p>
          <a:endParaRPr lang="en-US"/>
        </a:p>
      </dgm:t>
    </dgm:pt>
    <dgm:pt modelId="{761E6BEE-B322-4411-B746-EC1B74BDB7D0}">
      <dgm:prSet/>
      <dgm:spPr/>
      <dgm:t>
        <a:bodyPr/>
        <a:lstStyle/>
        <a:p>
          <a:r>
            <a:rPr lang="en-US" dirty="0"/>
            <a:t>Right Place</a:t>
          </a:r>
        </a:p>
      </dgm:t>
    </dgm:pt>
    <dgm:pt modelId="{30DB982B-7466-4190-A98A-DE6D6825252B}" type="parTrans" cxnId="{507BA5F3-CDE9-496C-9515-CB17D7383851}">
      <dgm:prSet/>
      <dgm:spPr/>
      <dgm:t>
        <a:bodyPr/>
        <a:lstStyle/>
        <a:p>
          <a:endParaRPr lang="en-US"/>
        </a:p>
      </dgm:t>
    </dgm:pt>
    <dgm:pt modelId="{D8C34CF7-24F9-462E-8F2A-2AA33AA73935}" type="sibTrans" cxnId="{507BA5F3-CDE9-496C-9515-CB17D7383851}">
      <dgm:prSet/>
      <dgm:spPr/>
      <dgm:t>
        <a:bodyPr/>
        <a:lstStyle/>
        <a:p>
          <a:endParaRPr lang="en-US"/>
        </a:p>
      </dgm:t>
    </dgm:pt>
    <dgm:pt modelId="{DC5C781D-EC98-46FF-A9BF-45C863C3608B}" type="pres">
      <dgm:prSet presAssocID="{86BD9A74-DC7E-4457-9813-1E2544E6DB00}" presName="hierChild1" presStyleCnt="0">
        <dgm:presLayoutVars>
          <dgm:chPref val="1"/>
          <dgm:dir/>
          <dgm:animOne val="branch"/>
          <dgm:animLvl val="lvl"/>
          <dgm:resizeHandles/>
        </dgm:presLayoutVars>
      </dgm:prSet>
      <dgm:spPr/>
    </dgm:pt>
    <dgm:pt modelId="{6025863A-737B-4D06-941B-CA1BFE6279B3}" type="pres">
      <dgm:prSet presAssocID="{3B08AA56-AD8C-4795-A6F2-EA059F3E9263}" presName="hierRoot1" presStyleCnt="0"/>
      <dgm:spPr/>
    </dgm:pt>
    <dgm:pt modelId="{E77371E8-B2FC-4A28-A9B4-63185A597532}" type="pres">
      <dgm:prSet presAssocID="{3B08AA56-AD8C-4795-A6F2-EA059F3E9263}" presName="composite" presStyleCnt="0"/>
      <dgm:spPr/>
    </dgm:pt>
    <dgm:pt modelId="{B7BCFCA4-0319-4488-AA52-A08802442246}" type="pres">
      <dgm:prSet presAssocID="{3B08AA56-AD8C-4795-A6F2-EA059F3E9263}" presName="background" presStyleLbl="node0" presStyleIdx="0" presStyleCnt="4"/>
      <dgm:spPr/>
    </dgm:pt>
    <dgm:pt modelId="{2F2D1E30-4D4E-4504-8966-6C1A606EFA81}" type="pres">
      <dgm:prSet presAssocID="{3B08AA56-AD8C-4795-A6F2-EA059F3E9263}" presName="text" presStyleLbl="fgAcc0" presStyleIdx="0" presStyleCnt="4">
        <dgm:presLayoutVars>
          <dgm:chPref val="3"/>
        </dgm:presLayoutVars>
      </dgm:prSet>
      <dgm:spPr/>
    </dgm:pt>
    <dgm:pt modelId="{7D3A35BA-69E7-4A9A-902A-4DE815165AED}" type="pres">
      <dgm:prSet presAssocID="{3B08AA56-AD8C-4795-A6F2-EA059F3E9263}" presName="hierChild2" presStyleCnt="0"/>
      <dgm:spPr/>
    </dgm:pt>
    <dgm:pt modelId="{B33C4089-1833-44E1-BD69-94FF024685FE}" type="pres">
      <dgm:prSet presAssocID="{BEC1E62B-E76E-4C1F-A144-57B885C86A55}" presName="hierRoot1" presStyleCnt="0"/>
      <dgm:spPr/>
    </dgm:pt>
    <dgm:pt modelId="{194739FD-A193-4656-B6FA-C790DA96BCDC}" type="pres">
      <dgm:prSet presAssocID="{BEC1E62B-E76E-4C1F-A144-57B885C86A55}" presName="composite" presStyleCnt="0"/>
      <dgm:spPr/>
    </dgm:pt>
    <dgm:pt modelId="{8C444A62-8677-45D7-B6D6-8FC3B834A2C8}" type="pres">
      <dgm:prSet presAssocID="{BEC1E62B-E76E-4C1F-A144-57B885C86A55}" presName="background" presStyleLbl="node0" presStyleIdx="1" presStyleCnt="4"/>
      <dgm:spPr/>
    </dgm:pt>
    <dgm:pt modelId="{E73FB83C-9807-4945-973B-7786B9EF3B12}" type="pres">
      <dgm:prSet presAssocID="{BEC1E62B-E76E-4C1F-A144-57B885C86A55}" presName="text" presStyleLbl="fgAcc0" presStyleIdx="1" presStyleCnt="4">
        <dgm:presLayoutVars>
          <dgm:chPref val="3"/>
        </dgm:presLayoutVars>
      </dgm:prSet>
      <dgm:spPr/>
    </dgm:pt>
    <dgm:pt modelId="{F39D5024-F381-4E9B-A485-2B5832C6FC76}" type="pres">
      <dgm:prSet presAssocID="{BEC1E62B-E76E-4C1F-A144-57B885C86A55}" presName="hierChild2" presStyleCnt="0"/>
      <dgm:spPr/>
    </dgm:pt>
    <dgm:pt modelId="{F20B9420-FCB2-4ED8-8946-F3693CE448B0}" type="pres">
      <dgm:prSet presAssocID="{9865CE18-8464-4BE6-8DCF-C30E314DD130}" presName="hierRoot1" presStyleCnt="0"/>
      <dgm:spPr/>
    </dgm:pt>
    <dgm:pt modelId="{B2297EAD-11D6-4417-8B1F-9FEF6467DDFA}" type="pres">
      <dgm:prSet presAssocID="{9865CE18-8464-4BE6-8DCF-C30E314DD130}" presName="composite" presStyleCnt="0"/>
      <dgm:spPr/>
    </dgm:pt>
    <dgm:pt modelId="{F9AAD32A-129A-48BD-A398-8C73B3031484}" type="pres">
      <dgm:prSet presAssocID="{9865CE18-8464-4BE6-8DCF-C30E314DD130}" presName="background" presStyleLbl="node0" presStyleIdx="2" presStyleCnt="4"/>
      <dgm:spPr/>
    </dgm:pt>
    <dgm:pt modelId="{93EC547D-B3A3-4F3C-B8B1-44048661FC76}" type="pres">
      <dgm:prSet presAssocID="{9865CE18-8464-4BE6-8DCF-C30E314DD130}" presName="text" presStyleLbl="fgAcc0" presStyleIdx="2" presStyleCnt="4">
        <dgm:presLayoutVars>
          <dgm:chPref val="3"/>
        </dgm:presLayoutVars>
      </dgm:prSet>
      <dgm:spPr/>
    </dgm:pt>
    <dgm:pt modelId="{4D996E01-D0AF-4BCC-9C1C-D3F80EAC0C81}" type="pres">
      <dgm:prSet presAssocID="{9865CE18-8464-4BE6-8DCF-C30E314DD130}" presName="hierChild2" presStyleCnt="0"/>
      <dgm:spPr/>
    </dgm:pt>
    <dgm:pt modelId="{748429EC-9004-4E35-B7E1-3B9ECAD9868D}" type="pres">
      <dgm:prSet presAssocID="{761E6BEE-B322-4411-B746-EC1B74BDB7D0}" presName="hierRoot1" presStyleCnt="0"/>
      <dgm:spPr/>
    </dgm:pt>
    <dgm:pt modelId="{B8195C92-06B0-483D-8483-0EAE0DA936FC}" type="pres">
      <dgm:prSet presAssocID="{761E6BEE-B322-4411-B746-EC1B74BDB7D0}" presName="composite" presStyleCnt="0"/>
      <dgm:spPr/>
    </dgm:pt>
    <dgm:pt modelId="{5D253966-ED22-4D0C-B2CF-B135F1796DF5}" type="pres">
      <dgm:prSet presAssocID="{761E6BEE-B322-4411-B746-EC1B74BDB7D0}" presName="background" presStyleLbl="node0" presStyleIdx="3" presStyleCnt="4"/>
      <dgm:spPr/>
    </dgm:pt>
    <dgm:pt modelId="{7DD4A5BE-FA8C-4D04-853C-DEA862509605}" type="pres">
      <dgm:prSet presAssocID="{761E6BEE-B322-4411-B746-EC1B74BDB7D0}" presName="text" presStyleLbl="fgAcc0" presStyleIdx="3" presStyleCnt="4">
        <dgm:presLayoutVars>
          <dgm:chPref val="3"/>
        </dgm:presLayoutVars>
      </dgm:prSet>
      <dgm:spPr/>
    </dgm:pt>
    <dgm:pt modelId="{44BF1AFC-C97A-4E45-A278-1762FC8DD470}" type="pres">
      <dgm:prSet presAssocID="{761E6BEE-B322-4411-B746-EC1B74BDB7D0}" presName="hierChild2" presStyleCnt="0"/>
      <dgm:spPr/>
    </dgm:pt>
  </dgm:ptLst>
  <dgm:cxnLst>
    <dgm:cxn modelId="{2A48A23B-D78C-43E2-9ABE-3C008FF87686}" srcId="{86BD9A74-DC7E-4457-9813-1E2544E6DB00}" destId="{9865CE18-8464-4BE6-8DCF-C30E314DD130}" srcOrd="2" destOrd="0" parTransId="{5ECF4088-C33E-4185-84E2-7D30F3C8C0DC}" sibTransId="{38A1EDE4-6B20-49A2-B1AB-8B3AAC3C4CD5}"/>
    <dgm:cxn modelId="{C5E9DC4C-5809-43BD-8F9E-EB66E09E11D4}" srcId="{86BD9A74-DC7E-4457-9813-1E2544E6DB00}" destId="{BEC1E62B-E76E-4C1F-A144-57B885C86A55}" srcOrd="1" destOrd="0" parTransId="{C4F03FC6-4F29-40C3-8D64-AAF29E21BE48}" sibTransId="{FEF1AC73-4838-4499-A70C-D6D29C9339A1}"/>
    <dgm:cxn modelId="{A836EF56-C523-4F59-A523-5F066658CADB}" type="presOf" srcId="{9865CE18-8464-4BE6-8DCF-C30E314DD130}" destId="{93EC547D-B3A3-4F3C-B8B1-44048661FC76}" srcOrd="0" destOrd="0" presId="urn:microsoft.com/office/officeart/2005/8/layout/hierarchy1"/>
    <dgm:cxn modelId="{63086679-BD44-4B11-8266-4F35D9B9D3F2}" type="presOf" srcId="{BEC1E62B-E76E-4C1F-A144-57B885C86A55}" destId="{E73FB83C-9807-4945-973B-7786B9EF3B12}" srcOrd="0" destOrd="0" presId="urn:microsoft.com/office/officeart/2005/8/layout/hierarchy1"/>
    <dgm:cxn modelId="{11F6EF8B-037D-4EAB-88A4-87DEFC2B45EF}" type="presOf" srcId="{761E6BEE-B322-4411-B746-EC1B74BDB7D0}" destId="{7DD4A5BE-FA8C-4D04-853C-DEA862509605}" srcOrd="0" destOrd="0" presId="urn:microsoft.com/office/officeart/2005/8/layout/hierarchy1"/>
    <dgm:cxn modelId="{C9F699B4-25C2-4DD9-9E96-04345E945139}" srcId="{86BD9A74-DC7E-4457-9813-1E2544E6DB00}" destId="{3B08AA56-AD8C-4795-A6F2-EA059F3E9263}" srcOrd="0" destOrd="0" parTransId="{8A6D0C94-AC3B-476C-B3C8-E332F2E5FA45}" sibTransId="{3860EC17-9518-4A59-94C5-D3FE8A3B8A32}"/>
    <dgm:cxn modelId="{3BCA9ABE-C1DE-45A2-9136-0DE81D31F1F0}" type="presOf" srcId="{86BD9A74-DC7E-4457-9813-1E2544E6DB00}" destId="{DC5C781D-EC98-46FF-A9BF-45C863C3608B}" srcOrd="0" destOrd="0" presId="urn:microsoft.com/office/officeart/2005/8/layout/hierarchy1"/>
    <dgm:cxn modelId="{A65C3AEE-19B5-4B26-817B-DF28A6BAD06D}" type="presOf" srcId="{3B08AA56-AD8C-4795-A6F2-EA059F3E9263}" destId="{2F2D1E30-4D4E-4504-8966-6C1A606EFA81}" srcOrd="0" destOrd="0" presId="urn:microsoft.com/office/officeart/2005/8/layout/hierarchy1"/>
    <dgm:cxn modelId="{507BA5F3-CDE9-496C-9515-CB17D7383851}" srcId="{86BD9A74-DC7E-4457-9813-1E2544E6DB00}" destId="{761E6BEE-B322-4411-B746-EC1B74BDB7D0}" srcOrd="3" destOrd="0" parTransId="{30DB982B-7466-4190-A98A-DE6D6825252B}" sibTransId="{D8C34CF7-24F9-462E-8F2A-2AA33AA73935}"/>
    <dgm:cxn modelId="{99FA88E5-F2E8-4763-B902-1FCAE10F76AB}" type="presParOf" srcId="{DC5C781D-EC98-46FF-A9BF-45C863C3608B}" destId="{6025863A-737B-4D06-941B-CA1BFE6279B3}" srcOrd="0" destOrd="0" presId="urn:microsoft.com/office/officeart/2005/8/layout/hierarchy1"/>
    <dgm:cxn modelId="{D92CD4C4-E15F-4A5F-902F-23AEEC808B6B}" type="presParOf" srcId="{6025863A-737B-4D06-941B-CA1BFE6279B3}" destId="{E77371E8-B2FC-4A28-A9B4-63185A597532}" srcOrd="0" destOrd="0" presId="urn:microsoft.com/office/officeart/2005/8/layout/hierarchy1"/>
    <dgm:cxn modelId="{9464218B-B58D-4D36-8DE0-3DAACFD9BC15}" type="presParOf" srcId="{E77371E8-B2FC-4A28-A9B4-63185A597532}" destId="{B7BCFCA4-0319-4488-AA52-A08802442246}" srcOrd="0" destOrd="0" presId="urn:microsoft.com/office/officeart/2005/8/layout/hierarchy1"/>
    <dgm:cxn modelId="{A81FEB34-1B1D-4137-A93C-27FE01B22029}" type="presParOf" srcId="{E77371E8-B2FC-4A28-A9B4-63185A597532}" destId="{2F2D1E30-4D4E-4504-8966-6C1A606EFA81}" srcOrd="1" destOrd="0" presId="urn:microsoft.com/office/officeart/2005/8/layout/hierarchy1"/>
    <dgm:cxn modelId="{D47DC870-ED43-4BEA-88D6-67F3226A12D9}" type="presParOf" srcId="{6025863A-737B-4D06-941B-CA1BFE6279B3}" destId="{7D3A35BA-69E7-4A9A-902A-4DE815165AED}" srcOrd="1" destOrd="0" presId="urn:microsoft.com/office/officeart/2005/8/layout/hierarchy1"/>
    <dgm:cxn modelId="{12057DC4-6115-4BAE-8B90-F491A4B12229}" type="presParOf" srcId="{DC5C781D-EC98-46FF-A9BF-45C863C3608B}" destId="{B33C4089-1833-44E1-BD69-94FF024685FE}" srcOrd="1" destOrd="0" presId="urn:microsoft.com/office/officeart/2005/8/layout/hierarchy1"/>
    <dgm:cxn modelId="{68F1685A-B8F2-4CFF-BCA7-6A240FA9689E}" type="presParOf" srcId="{B33C4089-1833-44E1-BD69-94FF024685FE}" destId="{194739FD-A193-4656-B6FA-C790DA96BCDC}" srcOrd="0" destOrd="0" presId="urn:microsoft.com/office/officeart/2005/8/layout/hierarchy1"/>
    <dgm:cxn modelId="{A1C13375-CCE6-4DC8-B506-63D99AEEF2AD}" type="presParOf" srcId="{194739FD-A193-4656-B6FA-C790DA96BCDC}" destId="{8C444A62-8677-45D7-B6D6-8FC3B834A2C8}" srcOrd="0" destOrd="0" presId="urn:microsoft.com/office/officeart/2005/8/layout/hierarchy1"/>
    <dgm:cxn modelId="{4CED3454-A0E0-437A-884B-37CC75A9B832}" type="presParOf" srcId="{194739FD-A193-4656-B6FA-C790DA96BCDC}" destId="{E73FB83C-9807-4945-973B-7786B9EF3B12}" srcOrd="1" destOrd="0" presId="urn:microsoft.com/office/officeart/2005/8/layout/hierarchy1"/>
    <dgm:cxn modelId="{B6A49AEA-3C60-409E-B77A-29E9D1B8AA2F}" type="presParOf" srcId="{B33C4089-1833-44E1-BD69-94FF024685FE}" destId="{F39D5024-F381-4E9B-A485-2B5832C6FC76}" srcOrd="1" destOrd="0" presId="urn:microsoft.com/office/officeart/2005/8/layout/hierarchy1"/>
    <dgm:cxn modelId="{864B00D3-385A-4FD3-93C9-393261107818}" type="presParOf" srcId="{DC5C781D-EC98-46FF-A9BF-45C863C3608B}" destId="{F20B9420-FCB2-4ED8-8946-F3693CE448B0}" srcOrd="2" destOrd="0" presId="urn:microsoft.com/office/officeart/2005/8/layout/hierarchy1"/>
    <dgm:cxn modelId="{D539AF25-CC45-4B0C-8337-2BF143410F92}" type="presParOf" srcId="{F20B9420-FCB2-4ED8-8946-F3693CE448B0}" destId="{B2297EAD-11D6-4417-8B1F-9FEF6467DDFA}" srcOrd="0" destOrd="0" presId="urn:microsoft.com/office/officeart/2005/8/layout/hierarchy1"/>
    <dgm:cxn modelId="{D25D18E3-F0BE-4F09-AFB7-CCC2576B2599}" type="presParOf" srcId="{B2297EAD-11D6-4417-8B1F-9FEF6467DDFA}" destId="{F9AAD32A-129A-48BD-A398-8C73B3031484}" srcOrd="0" destOrd="0" presId="urn:microsoft.com/office/officeart/2005/8/layout/hierarchy1"/>
    <dgm:cxn modelId="{051464FB-9CB7-458A-834A-C983982A37D6}" type="presParOf" srcId="{B2297EAD-11D6-4417-8B1F-9FEF6467DDFA}" destId="{93EC547D-B3A3-4F3C-B8B1-44048661FC76}" srcOrd="1" destOrd="0" presId="urn:microsoft.com/office/officeart/2005/8/layout/hierarchy1"/>
    <dgm:cxn modelId="{6E892E82-9D58-4623-97AB-A349CE6BBED4}" type="presParOf" srcId="{F20B9420-FCB2-4ED8-8946-F3693CE448B0}" destId="{4D996E01-D0AF-4BCC-9C1C-D3F80EAC0C81}" srcOrd="1" destOrd="0" presId="urn:microsoft.com/office/officeart/2005/8/layout/hierarchy1"/>
    <dgm:cxn modelId="{3EC48FE9-5F85-4F61-84E8-9ABE606DDACD}" type="presParOf" srcId="{DC5C781D-EC98-46FF-A9BF-45C863C3608B}" destId="{748429EC-9004-4E35-B7E1-3B9ECAD9868D}" srcOrd="3" destOrd="0" presId="urn:microsoft.com/office/officeart/2005/8/layout/hierarchy1"/>
    <dgm:cxn modelId="{22B39D81-867B-4FB9-9881-1FCCE6856272}" type="presParOf" srcId="{748429EC-9004-4E35-B7E1-3B9ECAD9868D}" destId="{B8195C92-06B0-483D-8483-0EAE0DA936FC}" srcOrd="0" destOrd="0" presId="urn:microsoft.com/office/officeart/2005/8/layout/hierarchy1"/>
    <dgm:cxn modelId="{CAB2D2BB-F026-4211-8483-934B9378E031}" type="presParOf" srcId="{B8195C92-06B0-483D-8483-0EAE0DA936FC}" destId="{5D253966-ED22-4D0C-B2CF-B135F1796DF5}" srcOrd="0" destOrd="0" presId="urn:microsoft.com/office/officeart/2005/8/layout/hierarchy1"/>
    <dgm:cxn modelId="{7AB86163-0005-4F83-87F7-90B8178A89B5}" type="presParOf" srcId="{B8195C92-06B0-483D-8483-0EAE0DA936FC}" destId="{7DD4A5BE-FA8C-4D04-853C-DEA862509605}" srcOrd="1" destOrd="0" presId="urn:microsoft.com/office/officeart/2005/8/layout/hierarchy1"/>
    <dgm:cxn modelId="{DB3E0023-3C55-4B3A-AC4A-4AFECFA1B89F}" type="presParOf" srcId="{748429EC-9004-4E35-B7E1-3B9ECAD9868D}" destId="{44BF1AFC-C97A-4E45-A278-1762FC8DD47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A388D-0607-450F-B2AA-B453413F64FD}">
      <dsp:nvSpPr>
        <dsp:cNvPr id="0" name=""/>
        <dsp:cNvSpPr/>
      </dsp:nvSpPr>
      <dsp:spPr>
        <a:xfrm>
          <a:off x="1020461" y="0"/>
          <a:ext cx="4261024" cy="4261024"/>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18900000" scaled="1"/>
          <a:tileRect/>
        </a:gradFill>
        <a:ln w="12700" cap="flat" cmpd="sng" algn="ctr">
          <a:solidFill>
            <a:schemeClr val="bg2">
              <a:lumMod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rPr>
            <a:t>Soil Health</a:t>
          </a:r>
        </a:p>
      </dsp:txBody>
      <dsp:txXfrm>
        <a:off x="2032454" y="319576"/>
        <a:ext cx="2237037" cy="724374"/>
      </dsp:txXfrm>
    </dsp:sp>
    <dsp:sp modelId="{37281566-6720-44D7-ACB3-305F8C018E97}">
      <dsp:nvSpPr>
        <dsp:cNvPr id="0" name=""/>
        <dsp:cNvSpPr/>
      </dsp:nvSpPr>
      <dsp:spPr>
        <a:xfrm>
          <a:off x="1759647" y="1341322"/>
          <a:ext cx="2782651" cy="2643635"/>
        </a:xfrm>
        <a:prstGeom prst="ellipse">
          <a:avLst/>
        </a:prstGeom>
        <a:solidFill>
          <a:schemeClr val="accent4">
            <a:lumMod val="20000"/>
            <a:lumOff val="80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tx1"/>
              </a:solidFill>
            </a:rPr>
            <a:t>Soil Fertility</a:t>
          </a:r>
        </a:p>
      </dsp:txBody>
      <dsp:txXfrm>
        <a:off x="2167157" y="2002231"/>
        <a:ext cx="1967631" cy="13218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CFCA4-0319-4488-AA52-A08802442246}">
      <dsp:nvSpPr>
        <dsp:cNvPr id="0" name=""/>
        <dsp:cNvSpPr/>
      </dsp:nvSpPr>
      <dsp:spPr>
        <a:xfrm>
          <a:off x="1882" y="1242584"/>
          <a:ext cx="1344233" cy="853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D1E30-4D4E-4504-8966-6C1A606EFA81}">
      <dsp:nvSpPr>
        <dsp:cNvPr id="0" name=""/>
        <dsp:cNvSpPr/>
      </dsp:nvSpPr>
      <dsp:spPr>
        <a:xfrm>
          <a:off x="151241" y="1384475"/>
          <a:ext cx="1344233" cy="8535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Right Source</a:t>
          </a:r>
        </a:p>
      </dsp:txBody>
      <dsp:txXfrm>
        <a:off x="176242" y="1409476"/>
        <a:ext cx="1294231" cy="803585"/>
      </dsp:txXfrm>
    </dsp:sp>
    <dsp:sp modelId="{8C444A62-8677-45D7-B6D6-8FC3B834A2C8}">
      <dsp:nvSpPr>
        <dsp:cNvPr id="0" name=""/>
        <dsp:cNvSpPr/>
      </dsp:nvSpPr>
      <dsp:spPr>
        <a:xfrm>
          <a:off x="1644834" y="1242584"/>
          <a:ext cx="1344233" cy="853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3FB83C-9807-4945-973B-7786B9EF3B12}">
      <dsp:nvSpPr>
        <dsp:cNvPr id="0" name=""/>
        <dsp:cNvSpPr/>
      </dsp:nvSpPr>
      <dsp:spPr>
        <a:xfrm>
          <a:off x="1794193" y="1384475"/>
          <a:ext cx="1344233" cy="8535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Right Rate</a:t>
          </a:r>
        </a:p>
      </dsp:txBody>
      <dsp:txXfrm>
        <a:off x="1819194" y="1409476"/>
        <a:ext cx="1294231" cy="803585"/>
      </dsp:txXfrm>
    </dsp:sp>
    <dsp:sp modelId="{F9AAD32A-129A-48BD-A398-8C73B3031484}">
      <dsp:nvSpPr>
        <dsp:cNvPr id="0" name=""/>
        <dsp:cNvSpPr/>
      </dsp:nvSpPr>
      <dsp:spPr>
        <a:xfrm>
          <a:off x="3287785" y="1242584"/>
          <a:ext cx="1344233" cy="853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EC547D-B3A3-4F3C-B8B1-44048661FC76}">
      <dsp:nvSpPr>
        <dsp:cNvPr id="0" name=""/>
        <dsp:cNvSpPr/>
      </dsp:nvSpPr>
      <dsp:spPr>
        <a:xfrm>
          <a:off x="3437144" y="1384475"/>
          <a:ext cx="1344233" cy="8535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Right Time</a:t>
          </a:r>
        </a:p>
      </dsp:txBody>
      <dsp:txXfrm>
        <a:off x="3462145" y="1409476"/>
        <a:ext cx="1294231" cy="803585"/>
      </dsp:txXfrm>
    </dsp:sp>
    <dsp:sp modelId="{5D253966-ED22-4D0C-B2CF-B135F1796DF5}">
      <dsp:nvSpPr>
        <dsp:cNvPr id="0" name=""/>
        <dsp:cNvSpPr/>
      </dsp:nvSpPr>
      <dsp:spPr>
        <a:xfrm>
          <a:off x="4930737" y="1242584"/>
          <a:ext cx="1344233" cy="853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D4A5BE-FA8C-4D04-853C-DEA862509605}">
      <dsp:nvSpPr>
        <dsp:cNvPr id="0" name=""/>
        <dsp:cNvSpPr/>
      </dsp:nvSpPr>
      <dsp:spPr>
        <a:xfrm>
          <a:off x="5080096" y="1384475"/>
          <a:ext cx="1344233" cy="8535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Right Place</a:t>
          </a:r>
        </a:p>
      </dsp:txBody>
      <dsp:txXfrm>
        <a:off x="5105097" y="1409476"/>
        <a:ext cx="1294231" cy="803585"/>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1/12/2026</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25788F-A67C-43DB-BF18-B6395C4273FB}"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5C336-55FE-424C-8EAC-41CF4FEFF6D6}" type="slidenum">
              <a:rPr lang="en-US" smtClean="0"/>
              <a:t>‹#›</a:t>
            </a:fld>
            <a:endParaRPr lang="en-US"/>
          </a:p>
        </p:txBody>
      </p:sp>
    </p:spTree>
    <p:extLst>
      <p:ext uri="{BB962C8B-B14F-4D97-AF65-F5344CB8AC3E}">
        <p14:creationId xmlns:p14="http://schemas.microsoft.com/office/powerpoint/2010/main" val="354114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65C336-55FE-424C-8EAC-41CF4FEFF6D6}" type="slidenum">
              <a:rPr lang="en-US" smtClean="0"/>
              <a:t>1</a:t>
            </a:fld>
            <a:endParaRPr lang="en-US"/>
          </a:p>
        </p:txBody>
      </p:sp>
    </p:spTree>
    <p:extLst>
      <p:ext uri="{BB962C8B-B14F-4D97-AF65-F5344CB8AC3E}">
        <p14:creationId xmlns:p14="http://schemas.microsoft.com/office/powerpoint/2010/main" val="2104997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05FFA-87F7-ED7F-0566-4C9F2C32C4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CAEBF-7632-C423-7D16-75F5CC10131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C35E3838-F082-EDA4-9049-8D9C2AE9FBBC}"/>
              </a:ext>
            </a:extLst>
          </p:cNvPr>
          <p:cNvSpPr>
            <a:spLocks noGrp="1"/>
          </p:cNvSpPr>
          <p:nvPr>
            <p:ph type="body" idx="1"/>
          </p:nvPr>
        </p:nvSpPr>
        <p:spPr/>
        <p:txBody>
          <a:bodyPr/>
          <a:lstStyle/>
          <a:p>
            <a:r>
              <a:rPr lang="en-US" dirty="0"/>
              <a:t>Discuss how the N-P-K and availability might impact management. Refer back to the issues of overapplying P to achieve required N. Discuss common sources of fertility in your area.</a:t>
            </a:r>
          </a:p>
        </p:txBody>
      </p:sp>
      <p:sp>
        <p:nvSpPr>
          <p:cNvPr id="4" name="Slide Number Placeholder 3">
            <a:extLst>
              <a:ext uri="{FF2B5EF4-FFF2-40B4-BE49-F238E27FC236}">
                <a16:creationId xmlns:a16="http://schemas.microsoft.com/office/drawing/2014/main" id="{AFAE1282-A39A-BF2B-A159-49306F03DDF1}"/>
              </a:ext>
            </a:extLst>
          </p:cNvPr>
          <p:cNvSpPr>
            <a:spLocks noGrp="1"/>
          </p:cNvSpPr>
          <p:nvPr>
            <p:ph type="sldNum" sz="quarter" idx="5"/>
          </p:nvPr>
        </p:nvSpPr>
        <p:spPr/>
        <p:txBody>
          <a:bodyPr/>
          <a:lstStyle/>
          <a:p>
            <a:fld id="{7765C336-55FE-424C-8EAC-41CF4FEFF6D6}" type="slidenum">
              <a:rPr lang="en-US" smtClean="0"/>
              <a:t>13</a:t>
            </a:fld>
            <a:endParaRPr lang="en-US"/>
          </a:p>
        </p:txBody>
      </p:sp>
    </p:spTree>
    <p:extLst>
      <p:ext uri="{BB962C8B-B14F-4D97-AF65-F5344CB8AC3E}">
        <p14:creationId xmlns:p14="http://schemas.microsoft.com/office/powerpoint/2010/main" val="3008392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Discuss how the N-P-K and availability might impact management. Refer back to the issues of overapplying P to achieve required N. Discuss common sources of fertility in your area.</a:t>
            </a:r>
          </a:p>
        </p:txBody>
      </p:sp>
      <p:sp>
        <p:nvSpPr>
          <p:cNvPr id="4" name="Slide Number Placeholder 3"/>
          <p:cNvSpPr>
            <a:spLocks noGrp="1"/>
          </p:cNvSpPr>
          <p:nvPr>
            <p:ph type="sldNum" sz="quarter" idx="5"/>
          </p:nvPr>
        </p:nvSpPr>
        <p:spPr/>
        <p:txBody>
          <a:bodyPr/>
          <a:lstStyle/>
          <a:p>
            <a:fld id="{7765C336-55FE-424C-8EAC-41CF4FEFF6D6}" type="slidenum">
              <a:rPr lang="en-US" smtClean="0"/>
              <a:t>14</a:t>
            </a:fld>
            <a:endParaRPr lang="en-US"/>
          </a:p>
        </p:txBody>
      </p:sp>
    </p:spTree>
    <p:extLst>
      <p:ext uri="{BB962C8B-B14F-4D97-AF65-F5344CB8AC3E}">
        <p14:creationId xmlns:p14="http://schemas.microsoft.com/office/powerpoint/2010/main" val="2616253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How can we use our practices to improve nutrient management? Discuss how these practices affect nutrient management:</a:t>
            </a:r>
          </a:p>
          <a:p>
            <a:r>
              <a:rPr lang="en-US" dirty="0"/>
              <a:t>333 – adjust soil pH to increase availability of nutrients in the soil</a:t>
            </a:r>
          </a:p>
          <a:p>
            <a:r>
              <a:rPr lang="en-US" dirty="0"/>
              <a:t>328 – Some crops are better than other at using (or providing) nutrients in the soil. You can improve nutrient use efficiency by rotating crops from different functional groups – legumes, brassicas, and grass etc.</a:t>
            </a:r>
          </a:p>
          <a:p>
            <a:r>
              <a:rPr lang="en-US" dirty="0"/>
              <a:t>336 – Carbon amendments such as biochar can have a significant impact on soil </a:t>
            </a:r>
            <a:r>
              <a:rPr lang="en-US" dirty="0" err="1"/>
              <a:t>pH.</a:t>
            </a:r>
            <a:r>
              <a:rPr lang="en-US" dirty="0"/>
              <a:t> Increasing soil organic matter can increase the CEC of the soil and improve the nutrient holding/cycling potential.</a:t>
            </a:r>
          </a:p>
          <a:p>
            <a:r>
              <a:rPr lang="en-US" dirty="0"/>
              <a:t>340 – Cover crops can scavenge nutrients (or supply N) to the following crop depending on the cover crop species. Careful species selection can provide several nutrient benefits.</a:t>
            </a:r>
          </a:p>
          <a:p>
            <a:r>
              <a:rPr lang="en-US" dirty="0"/>
              <a:t>590 – Nutrient management helps use plan an efficient cropping system and tailor the inputs to the crop. </a:t>
            </a:r>
          </a:p>
        </p:txBody>
      </p:sp>
      <p:sp>
        <p:nvSpPr>
          <p:cNvPr id="4" name="Slide Number Placeholder 3"/>
          <p:cNvSpPr>
            <a:spLocks noGrp="1"/>
          </p:cNvSpPr>
          <p:nvPr>
            <p:ph type="sldNum" sz="quarter" idx="5"/>
          </p:nvPr>
        </p:nvSpPr>
        <p:spPr/>
        <p:txBody>
          <a:bodyPr/>
          <a:lstStyle/>
          <a:p>
            <a:fld id="{7765C336-55FE-424C-8EAC-41CF4FEFF6D6}" type="slidenum">
              <a:rPr lang="en-US" smtClean="0"/>
              <a:t>15</a:t>
            </a:fld>
            <a:endParaRPr lang="en-US"/>
          </a:p>
        </p:txBody>
      </p:sp>
    </p:spTree>
    <p:extLst>
      <p:ext uri="{BB962C8B-B14F-4D97-AF65-F5344CB8AC3E}">
        <p14:creationId xmlns:p14="http://schemas.microsoft.com/office/powerpoint/2010/main" val="3369665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Back to our analogy, how do the given physical attributes affect the potential health of the person? Do they have any limitations? Chose your favorite athlete to discuss inherent attributes vs. training and lived experience. What kind of measures would we use to measure the different aspects of human health? </a:t>
            </a:r>
          </a:p>
        </p:txBody>
      </p:sp>
      <p:sp>
        <p:nvSpPr>
          <p:cNvPr id="4" name="Slide Number Placeholder 3"/>
          <p:cNvSpPr>
            <a:spLocks noGrp="1"/>
          </p:cNvSpPr>
          <p:nvPr>
            <p:ph type="sldNum" sz="quarter" idx="5"/>
          </p:nvPr>
        </p:nvSpPr>
        <p:spPr/>
        <p:txBody>
          <a:bodyPr/>
          <a:lstStyle/>
          <a:p>
            <a:fld id="{7765C336-55FE-424C-8EAC-41CF4FEFF6D6}" type="slidenum">
              <a:rPr lang="en-US" smtClean="0"/>
              <a:t>17</a:t>
            </a:fld>
            <a:endParaRPr lang="en-US"/>
          </a:p>
        </p:txBody>
      </p:sp>
    </p:spTree>
    <p:extLst>
      <p:ext uri="{BB962C8B-B14F-4D97-AF65-F5344CB8AC3E}">
        <p14:creationId xmlns:p14="http://schemas.microsoft.com/office/powerpoint/2010/main" val="3414576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Discuss the different information and tests that are available.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Be clear that the only static properties may provide support for making recommendations for soil fertility and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Discuss useful information from WSS (drainage, soil type…) and considerations using WSS such as scale.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Discuss the “snapshot” nature of 216/217. Explain that fertility tests are used for fertility recommendations based on many decades of university trials. CEMA 216 is a monitoring tool to observe changes and trends in the soil.</a:t>
            </a:r>
            <a:endParaRPr lang="en-US" sz="12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765C336-55FE-424C-8EAC-41CF4FEFF6D6}" type="slidenum">
              <a:rPr lang="en-US" smtClean="0"/>
              <a:t>18</a:t>
            </a:fld>
            <a:endParaRPr lang="en-US"/>
          </a:p>
        </p:txBody>
      </p:sp>
    </p:spTree>
    <p:extLst>
      <p:ext uri="{BB962C8B-B14F-4D97-AF65-F5344CB8AC3E}">
        <p14:creationId xmlns:p14="http://schemas.microsoft.com/office/powerpoint/2010/main" val="1873518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Here are some common measures that are included in soil health (216) and fertility (217) tests. Keep in mind that a fertility test is looking at nutrition – the availability of nutrients in the soil for organism growth, while soil health is looking at different aspects of the soil ecosystem. How is their environment and activity doing?</a:t>
            </a:r>
          </a:p>
        </p:txBody>
      </p:sp>
      <p:sp>
        <p:nvSpPr>
          <p:cNvPr id="4" name="Slide Number Placeholder 3"/>
          <p:cNvSpPr>
            <a:spLocks noGrp="1"/>
          </p:cNvSpPr>
          <p:nvPr>
            <p:ph type="sldNum" sz="quarter" idx="5"/>
          </p:nvPr>
        </p:nvSpPr>
        <p:spPr/>
        <p:txBody>
          <a:bodyPr/>
          <a:lstStyle/>
          <a:p>
            <a:fld id="{7765C336-55FE-424C-8EAC-41CF4FEFF6D6}" type="slidenum">
              <a:rPr lang="en-US" smtClean="0"/>
              <a:t>19</a:t>
            </a:fld>
            <a:endParaRPr lang="en-US"/>
          </a:p>
        </p:txBody>
      </p:sp>
    </p:spTree>
    <p:extLst>
      <p:ext uri="{BB962C8B-B14F-4D97-AF65-F5344CB8AC3E}">
        <p14:creationId xmlns:p14="http://schemas.microsoft.com/office/powerpoint/2010/main" val="251671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Highlight how soil sampling for CEMAs 216 and 217 are different.</a:t>
            </a:r>
          </a:p>
        </p:txBody>
      </p:sp>
      <p:sp>
        <p:nvSpPr>
          <p:cNvPr id="4" name="Slide Number Placeholder 3"/>
          <p:cNvSpPr>
            <a:spLocks noGrp="1"/>
          </p:cNvSpPr>
          <p:nvPr>
            <p:ph type="sldNum" sz="quarter" idx="5"/>
          </p:nvPr>
        </p:nvSpPr>
        <p:spPr/>
        <p:txBody>
          <a:bodyPr/>
          <a:lstStyle/>
          <a:p>
            <a:fld id="{7765C336-55FE-424C-8EAC-41CF4FEFF6D6}" type="slidenum">
              <a:rPr lang="en-US" smtClean="0"/>
              <a:t>20</a:t>
            </a:fld>
            <a:endParaRPr lang="en-US"/>
          </a:p>
        </p:txBody>
      </p:sp>
    </p:spTree>
    <p:extLst>
      <p:ext uri="{BB962C8B-B14F-4D97-AF65-F5344CB8AC3E}">
        <p14:creationId xmlns:p14="http://schemas.microsoft.com/office/powerpoint/2010/main" val="895673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can be used if there is a demo of nutrient management tools</a:t>
            </a:r>
          </a:p>
        </p:txBody>
      </p:sp>
      <p:sp>
        <p:nvSpPr>
          <p:cNvPr id="4" name="Slide Number Placeholder 3"/>
          <p:cNvSpPr>
            <a:spLocks noGrp="1"/>
          </p:cNvSpPr>
          <p:nvPr>
            <p:ph type="sldNum" sz="quarter" idx="5"/>
          </p:nvPr>
        </p:nvSpPr>
        <p:spPr/>
        <p:txBody>
          <a:bodyPr/>
          <a:lstStyle/>
          <a:p>
            <a:fld id="{7765C336-55FE-424C-8EAC-41CF4FEFF6D6}" type="slidenum">
              <a:rPr lang="en-US" smtClean="0"/>
              <a:t>23</a:t>
            </a:fld>
            <a:endParaRPr lang="en-US"/>
          </a:p>
        </p:txBody>
      </p:sp>
    </p:spTree>
    <p:extLst>
      <p:ext uri="{BB962C8B-B14F-4D97-AF65-F5344CB8AC3E}">
        <p14:creationId xmlns:p14="http://schemas.microsoft.com/office/powerpoint/2010/main" val="1180393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Human health and soil health are comparable in that they are very complex systems and their “health” is the summation of many different aspects.</a:t>
            </a:r>
          </a:p>
          <a:p>
            <a:r>
              <a:rPr lang="en-US" dirty="0"/>
              <a:t>Given human attributes – height, genetic predispositions etc. Given soil attributes – soil texture, depth to bedrock, etc.</a:t>
            </a:r>
          </a:p>
          <a:p>
            <a:r>
              <a:rPr lang="en-US" dirty="0"/>
              <a:t>Ask what makes humans healthy. How does this compare to soil? Another way to think about it – How well is the system working?</a:t>
            </a:r>
          </a:p>
          <a:p>
            <a:r>
              <a:rPr lang="en-US" dirty="0"/>
              <a:t>A blood test is similar to a fertility test. A runner could be generally healthy but have a iron deficiency. A soil could have great health in one way but be deficient in a particular nutrient. Conversely, a soil could have poor health but have no fertility issues. Fertility is an important part of soil health.</a:t>
            </a:r>
          </a:p>
        </p:txBody>
      </p:sp>
      <p:sp>
        <p:nvSpPr>
          <p:cNvPr id="4" name="Slide Number Placeholder 3"/>
          <p:cNvSpPr>
            <a:spLocks noGrp="1"/>
          </p:cNvSpPr>
          <p:nvPr>
            <p:ph type="sldNum" sz="quarter" idx="5"/>
          </p:nvPr>
        </p:nvSpPr>
        <p:spPr/>
        <p:txBody>
          <a:bodyPr/>
          <a:lstStyle/>
          <a:p>
            <a:fld id="{7765C336-55FE-424C-8EAC-41CF4FEFF6D6}" type="slidenum">
              <a:rPr lang="en-US" smtClean="0"/>
              <a:t>3</a:t>
            </a:fld>
            <a:endParaRPr lang="en-US"/>
          </a:p>
        </p:txBody>
      </p:sp>
    </p:spTree>
    <p:extLst>
      <p:ext uri="{BB962C8B-B14F-4D97-AF65-F5344CB8AC3E}">
        <p14:creationId xmlns:p14="http://schemas.microsoft.com/office/powerpoint/2010/main" val="973322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EABF60-19ED-451F-B427-C65BE56AF81B}" type="slidenum">
              <a:rPr lang="en-US" smtClean="0"/>
              <a:t>4</a:t>
            </a:fld>
            <a:endParaRPr lang="en-US"/>
          </a:p>
        </p:txBody>
      </p:sp>
    </p:spTree>
    <p:extLst>
      <p:ext uri="{BB962C8B-B14F-4D97-AF65-F5344CB8AC3E}">
        <p14:creationId xmlns:p14="http://schemas.microsoft.com/office/powerpoint/2010/main" val="424673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fertility is a critical component to soil health.</a:t>
            </a:r>
          </a:p>
          <a:p>
            <a:r>
              <a:rPr lang="en-US" dirty="0"/>
              <a:t>Going back to our example of the runner – if they ignore their iron deficiency, it will eventually impact other aspects of their health.</a:t>
            </a:r>
          </a:p>
          <a:p>
            <a:r>
              <a:rPr lang="en-US" dirty="0"/>
              <a:t>Soil health and fertility tests are different but both important to addressing the overall health of the soil. </a:t>
            </a:r>
          </a:p>
        </p:txBody>
      </p:sp>
      <p:sp>
        <p:nvSpPr>
          <p:cNvPr id="4" name="Slide Number Placeholder 3"/>
          <p:cNvSpPr>
            <a:spLocks noGrp="1"/>
          </p:cNvSpPr>
          <p:nvPr>
            <p:ph type="sldNum" sz="quarter" idx="5"/>
          </p:nvPr>
        </p:nvSpPr>
        <p:spPr/>
        <p:txBody>
          <a:bodyPr/>
          <a:lstStyle/>
          <a:p>
            <a:fld id="{7765C336-55FE-424C-8EAC-41CF4FEFF6D6}" type="slidenum">
              <a:rPr lang="en-US" smtClean="0"/>
              <a:t>5</a:t>
            </a:fld>
            <a:endParaRPr lang="en-US"/>
          </a:p>
        </p:txBody>
      </p:sp>
    </p:spTree>
    <p:extLst>
      <p:ext uri="{BB962C8B-B14F-4D97-AF65-F5344CB8AC3E}">
        <p14:creationId xmlns:p14="http://schemas.microsoft.com/office/powerpoint/2010/main" val="845008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Is everyone familiar with the 4’Rs?</a:t>
            </a:r>
          </a:p>
          <a:p>
            <a:r>
              <a:rPr lang="en-US" dirty="0"/>
              <a:t>Each of the R’s is equally important and applies to inorganic and organic sources of fertility.</a:t>
            </a:r>
          </a:p>
          <a:p>
            <a:endParaRPr lang="en-US" dirty="0"/>
          </a:p>
        </p:txBody>
      </p:sp>
      <p:sp>
        <p:nvSpPr>
          <p:cNvPr id="4" name="Slide Number Placeholder 3"/>
          <p:cNvSpPr>
            <a:spLocks noGrp="1"/>
          </p:cNvSpPr>
          <p:nvPr>
            <p:ph type="sldNum" sz="quarter" idx="5"/>
          </p:nvPr>
        </p:nvSpPr>
        <p:spPr/>
        <p:txBody>
          <a:bodyPr/>
          <a:lstStyle/>
          <a:p>
            <a:fld id="{7765C336-55FE-424C-8EAC-41CF4FEFF6D6}" type="slidenum">
              <a:rPr lang="en-US" smtClean="0"/>
              <a:t>6</a:t>
            </a:fld>
            <a:endParaRPr lang="en-US"/>
          </a:p>
        </p:txBody>
      </p:sp>
    </p:spTree>
    <p:extLst>
      <p:ext uri="{BB962C8B-B14F-4D97-AF65-F5344CB8AC3E}">
        <p14:creationId xmlns:p14="http://schemas.microsoft.com/office/powerpoint/2010/main" val="286427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are some difference between organic and inorganic sources of fertility? </a:t>
            </a:r>
          </a:p>
          <a:p>
            <a:r>
              <a:rPr lang="en-US" dirty="0"/>
              <a:t>Availability – we rely on organisms to decompose the organic sources</a:t>
            </a:r>
          </a:p>
          <a:p>
            <a:r>
              <a:rPr lang="en-US" dirty="0"/>
              <a:t>Source of C included in the application. How would these differences impact the management of the system?</a:t>
            </a:r>
          </a:p>
        </p:txBody>
      </p:sp>
      <p:sp>
        <p:nvSpPr>
          <p:cNvPr id="4" name="Slide Number Placeholder 3"/>
          <p:cNvSpPr>
            <a:spLocks noGrp="1"/>
          </p:cNvSpPr>
          <p:nvPr>
            <p:ph type="sldNum" sz="quarter" idx="5"/>
          </p:nvPr>
        </p:nvSpPr>
        <p:spPr/>
        <p:txBody>
          <a:bodyPr/>
          <a:lstStyle/>
          <a:p>
            <a:fld id="{7765C336-55FE-424C-8EAC-41CF4FEFF6D6}" type="slidenum">
              <a:rPr lang="en-US" smtClean="0"/>
              <a:t>8</a:t>
            </a:fld>
            <a:endParaRPr lang="en-US"/>
          </a:p>
        </p:txBody>
      </p:sp>
    </p:spTree>
    <p:extLst>
      <p:ext uri="{BB962C8B-B14F-4D97-AF65-F5344CB8AC3E}">
        <p14:creationId xmlns:p14="http://schemas.microsoft.com/office/powerpoint/2010/main" val="812390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Explain the figure and highlight how the changing pH impacts the availability of the nutrients. Connect this to how pH can affect plant and soil organism growth due to nutrient limitations. Some plants (blue berries, cranberries </a:t>
            </a:r>
            <a:r>
              <a:rPr lang="en-US" dirty="0" err="1"/>
              <a:t>ect</a:t>
            </a:r>
            <a:r>
              <a:rPr lang="en-US" dirty="0"/>
              <a:t>.) are adapted to various pH and should be managed based on their preferences, however other plants are tolerant (meaning they do not experience a growth limitation in a given pH range).</a:t>
            </a:r>
          </a:p>
        </p:txBody>
      </p:sp>
      <p:sp>
        <p:nvSpPr>
          <p:cNvPr id="4" name="Slide Number Placeholder 3"/>
          <p:cNvSpPr>
            <a:spLocks noGrp="1"/>
          </p:cNvSpPr>
          <p:nvPr>
            <p:ph type="sldNum" sz="quarter" idx="5"/>
          </p:nvPr>
        </p:nvSpPr>
        <p:spPr/>
        <p:txBody>
          <a:bodyPr/>
          <a:lstStyle/>
          <a:p>
            <a:fld id="{7765C336-55FE-424C-8EAC-41CF4FEFF6D6}" type="slidenum">
              <a:rPr lang="en-US" smtClean="0"/>
              <a:t>9</a:t>
            </a:fld>
            <a:endParaRPr lang="en-US"/>
          </a:p>
        </p:txBody>
      </p:sp>
    </p:spTree>
    <p:extLst>
      <p:ext uri="{BB962C8B-B14F-4D97-AF65-F5344CB8AC3E}">
        <p14:creationId xmlns:p14="http://schemas.microsoft.com/office/powerpoint/2010/main" val="2764751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what conditions they have experienced in their areas.</a:t>
            </a:r>
          </a:p>
          <a:p>
            <a:r>
              <a:rPr lang="en-US" dirty="0"/>
              <a:t>Discuss what pathways might be common in small scale situations such as raised beds, and high tunnels. Discuss how inorganic and organic sources might differ – inorganic is generally more water soluble; some organic sources are light and might be more mobile on the surface if not incorporated.</a:t>
            </a:r>
          </a:p>
        </p:txBody>
      </p:sp>
      <p:sp>
        <p:nvSpPr>
          <p:cNvPr id="4" name="Slide Number Placeholder 3"/>
          <p:cNvSpPr>
            <a:spLocks noGrp="1"/>
          </p:cNvSpPr>
          <p:nvPr>
            <p:ph type="sldNum" sz="quarter" idx="5"/>
          </p:nvPr>
        </p:nvSpPr>
        <p:spPr/>
        <p:txBody>
          <a:bodyPr/>
          <a:lstStyle/>
          <a:p>
            <a:fld id="{7765C336-55FE-424C-8EAC-41CF4FEFF6D6}" type="slidenum">
              <a:rPr lang="en-US" smtClean="0"/>
              <a:t>10</a:t>
            </a:fld>
            <a:endParaRPr lang="en-US"/>
          </a:p>
        </p:txBody>
      </p:sp>
    </p:spTree>
    <p:extLst>
      <p:ext uri="{BB962C8B-B14F-4D97-AF65-F5344CB8AC3E}">
        <p14:creationId xmlns:p14="http://schemas.microsoft.com/office/powerpoint/2010/main" val="494824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Discuss how nutrient management differs in small scale/urban environments. Write a list on a white board.</a:t>
            </a:r>
          </a:p>
        </p:txBody>
      </p:sp>
      <p:sp>
        <p:nvSpPr>
          <p:cNvPr id="4" name="Slide Number Placeholder 3"/>
          <p:cNvSpPr>
            <a:spLocks noGrp="1"/>
          </p:cNvSpPr>
          <p:nvPr>
            <p:ph type="sldNum" sz="quarter" idx="5"/>
          </p:nvPr>
        </p:nvSpPr>
        <p:spPr/>
        <p:txBody>
          <a:bodyPr/>
          <a:lstStyle/>
          <a:p>
            <a:fld id="{7765C336-55FE-424C-8EAC-41CF4FEFF6D6}" type="slidenum">
              <a:rPr lang="en-US" smtClean="0"/>
              <a:t>12</a:t>
            </a:fld>
            <a:endParaRPr lang="en-US"/>
          </a:p>
        </p:txBody>
      </p:sp>
    </p:spTree>
    <p:extLst>
      <p:ext uri="{BB962C8B-B14F-4D97-AF65-F5344CB8AC3E}">
        <p14:creationId xmlns:p14="http://schemas.microsoft.com/office/powerpoint/2010/main" val="1073882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41276391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1"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4" y="1254719"/>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8"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50"/>
            <a:ext cx="4274313" cy="3693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FARMS – INDIANAPOLIS  MAY 2024</a:t>
            </a:r>
          </a:p>
        </p:txBody>
      </p:sp>
    </p:spTree>
    <p:extLst>
      <p:ext uri="{BB962C8B-B14F-4D97-AF65-F5344CB8AC3E}">
        <p14:creationId xmlns:p14="http://schemas.microsoft.com/office/powerpoint/2010/main" val="1654941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156758" y="5726433"/>
            <a:ext cx="5303517" cy="839833"/>
          </a:xfrm>
          <a:prstGeom prst="rect">
            <a:avLst/>
          </a:prstGeom>
        </p:spPr>
        <p:txBody>
          <a:bodyPr/>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53394276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3"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11"/>
            <a:ext cx="6318326" cy="4506191"/>
          </a:xfrm>
          <a:prstGeom prst="rect">
            <a:avLst/>
          </a:prstGeom>
        </p:spPr>
        <p:txBody>
          <a:bodyPr/>
          <a:lstStyle>
            <a:lvl1pPr marL="171446"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37"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28"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20"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12"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2"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2"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85478636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6" y="1627911"/>
            <a:ext cx="8536325" cy="4506191"/>
          </a:xfrm>
          <a:prstGeom prst="rect">
            <a:avLst/>
          </a:prstGeom>
        </p:spPr>
        <p:txBody>
          <a:bodyPr/>
          <a:lstStyle>
            <a:lvl1pPr marL="171446"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37"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28"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20"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12"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62907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1/12/2026</a:t>
            </a:fld>
            <a:endParaRPr lang="en-US" dirty="0"/>
          </a:p>
        </p:txBody>
      </p:sp>
      <p:sp>
        <p:nvSpPr>
          <p:cNvPr id="3" name="Footer Placeholder 2"/>
          <p:cNvSpPr>
            <a:spLocks noGrp="1"/>
          </p:cNvSpPr>
          <p:nvPr>
            <p:ph type="ftr" sz="quarter" idx="11"/>
          </p:nvPr>
        </p:nvSpPr>
        <p:spPr/>
        <p:txBody>
          <a:bodyPr/>
          <a:lstStyle/>
          <a:p>
            <a:r>
              <a:rPr lang="en-US"/>
              <a:t>NRCS | SHD | Soil Biology | v2.3</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7658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6" y="1627911"/>
            <a:ext cx="8536325" cy="4506191"/>
          </a:xfrm>
          <a:prstGeom prst="rect">
            <a:avLst/>
          </a:prstGeom>
        </p:spPr>
        <p:txBody>
          <a:bodyPr/>
          <a:lstStyle>
            <a:lvl1pPr marL="171446"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37"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28"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20"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12"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6615120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3"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11"/>
            <a:ext cx="6318326" cy="4506191"/>
          </a:xfrm>
          <a:prstGeom prst="rect">
            <a:avLst/>
          </a:prstGeom>
        </p:spPr>
        <p:txBody>
          <a:bodyPr/>
          <a:lstStyle>
            <a:lvl1pPr marL="171446"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37"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28"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20"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12" indent="-171446">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2"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2"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80549704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63143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762995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898518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822048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696346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06D550D-BF65-30F3-6480-7CBABC4EC760}"/>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87439727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423811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38930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10 – Nutrient Management </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8"/>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644269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783" r:id="rId15"/>
    <p:sldLayoutId id="2147483784" r:id="rId16"/>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sz="quarter" idx="14"/>
          </p:nvPr>
        </p:nvSpPr>
        <p:spPr>
          <a:xfrm>
            <a:off x="59926" y="1798289"/>
            <a:ext cx="4621490" cy="3085655"/>
          </a:xfrm>
        </p:spPr>
        <p:txBody>
          <a:bodyPr lIns="91440" tIns="45720" rIns="91440" bIns="45720" anchor="ctr" anchorCtr="0"/>
          <a:lstStyle/>
          <a:p>
            <a:pPr algn="ctr"/>
            <a:r>
              <a:rPr lang="en-US" dirty="0">
                <a:ea typeface="Open Sans"/>
                <a:cs typeface="Open Sans"/>
              </a:rPr>
              <a:t>MODULE 10 </a:t>
            </a:r>
            <a:endParaRPr lang="en-US" dirty="0"/>
          </a:p>
          <a:p>
            <a:pPr algn="ctr"/>
            <a:endParaRPr lang="en-US" dirty="0"/>
          </a:p>
          <a:p>
            <a:pPr algn="ctr"/>
            <a:r>
              <a:rPr lang="en-US" dirty="0">
                <a:ea typeface="Open Sans"/>
                <a:cs typeface="Open Sans"/>
              </a:rPr>
              <a:t>Nutrient Management and Soil Health in Urban/Small Scale Agricultural Systems</a:t>
            </a:r>
          </a:p>
        </p:txBody>
      </p:sp>
      <p:pic>
        <p:nvPicPr>
          <p:cNvPr id="4" name="Content Placeholder 4">
            <a:extLst>
              <a:ext uri="{FF2B5EF4-FFF2-40B4-BE49-F238E27FC236}">
                <a16:creationId xmlns:a16="http://schemas.microsoft.com/office/drawing/2014/main" id="{51D93174-55A3-9B60-583F-04EA33B5DE5E}"/>
              </a:ext>
            </a:extLst>
          </p:cNvPr>
          <p:cNvPicPr>
            <a:picLocks noGrp="1" noChangeAspect="1"/>
          </p:cNvPicPr>
          <p:nvPr>
            <p:ph type="pic" sz="quarter" idx="11"/>
          </p:nvPr>
        </p:nvPicPr>
        <p:blipFill>
          <a:blip r:embed="rId3"/>
          <a:srcRect l="15522" r="15522"/>
          <a:stretch/>
        </p:blipFill>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3F5F941-5BBA-6AFA-8063-BB9B4BB92E93}"/>
              </a:ext>
            </a:extLst>
          </p:cNvPr>
          <p:cNvSpPr>
            <a:spLocks noGrp="1"/>
          </p:cNvSpPr>
          <p:nvPr>
            <p:ph type="body" sz="quarter" idx="11"/>
          </p:nvPr>
        </p:nvSpPr>
        <p:spPr/>
        <p:txBody>
          <a:bodyPr/>
          <a:lstStyle/>
          <a:p>
            <a:r>
              <a:rPr lang="en-US" sz="3200" dirty="0"/>
              <a:t>Common N and P Loss Pathways</a:t>
            </a:r>
          </a:p>
        </p:txBody>
      </p:sp>
      <p:graphicFrame>
        <p:nvGraphicFramePr>
          <p:cNvPr id="4" name="Content Placeholder 3">
            <a:extLst>
              <a:ext uri="{FF2B5EF4-FFF2-40B4-BE49-F238E27FC236}">
                <a16:creationId xmlns:a16="http://schemas.microsoft.com/office/drawing/2014/main" id="{5D2C5B61-43C0-4952-6DEC-DD11D82104B3}"/>
              </a:ext>
            </a:extLst>
          </p:cNvPr>
          <p:cNvGraphicFramePr>
            <a:graphicFrameLocks noGrp="1"/>
          </p:cNvGraphicFramePr>
          <p:nvPr>
            <p:ph sz="quarter" idx="10"/>
            <p:extLst>
              <p:ext uri="{D42A27DB-BD31-4B8C-83A1-F6EECF244321}">
                <p14:modId xmlns:p14="http://schemas.microsoft.com/office/powerpoint/2010/main" val="2831228243"/>
              </p:ext>
            </p:extLst>
          </p:nvPr>
        </p:nvGraphicFramePr>
        <p:xfrm>
          <a:off x="421154" y="4359464"/>
          <a:ext cx="8033661" cy="1817160"/>
        </p:xfrm>
        <a:graphic>
          <a:graphicData uri="http://schemas.openxmlformats.org/drawingml/2006/table">
            <a:tbl>
              <a:tblPr firstRow="1" bandRow="1">
                <a:tableStyleId>{21E4AEA4-8DFA-4A89-87EB-49C32662AFE0}</a:tableStyleId>
              </a:tblPr>
              <a:tblGrid>
                <a:gridCol w="2578605">
                  <a:extLst>
                    <a:ext uri="{9D8B030D-6E8A-4147-A177-3AD203B41FA5}">
                      <a16:colId xmlns:a16="http://schemas.microsoft.com/office/drawing/2014/main" val="1620782432"/>
                    </a:ext>
                  </a:extLst>
                </a:gridCol>
                <a:gridCol w="1195182">
                  <a:extLst>
                    <a:ext uri="{9D8B030D-6E8A-4147-A177-3AD203B41FA5}">
                      <a16:colId xmlns:a16="http://schemas.microsoft.com/office/drawing/2014/main" val="2139609451"/>
                    </a:ext>
                  </a:extLst>
                </a:gridCol>
                <a:gridCol w="2067002">
                  <a:extLst>
                    <a:ext uri="{9D8B030D-6E8A-4147-A177-3AD203B41FA5}">
                      <a16:colId xmlns:a16="http://schemas.microsoft.com/office/drawing/2014/main" val="1073857389"/>
                    </a:ext>
                  </a:extLst>
                </a:gridCol>
                <a:gridCol w="2192872">
                  <a:extLst>
                    <a:ext uri="{9D8B030D-6E8A-4147-A177-3AD203B41FA5}">
                      <a16:colId xmlns:a16="http://schemas.microsoft.com/office/drawing/2014/main" val="3306569872"/>
                    </a:ext>
                  </a:extLst>
                </a:gridCol>
              </a:tblGrid>
              <a:tr h="302860">
                <a:tc>
                  <a:txBody>
                    <a:bodyPr/>
                    <a:lstStyle/>
                    <a:p>
                      <a:pPr algn="ctr"/>
                      <a:r>
                        <a:rPr lang="en-US" sz="1000" dirty="0"/>
                        <a:t>Field Condition</a:t>
                      </a:r>
                    </a:p>
                  </a:txBody>
                  <a:tcPr marL="68580" marR="68580" marT="34290" marB="34290"/>
                </a:tc>
                <a:tc>
                  <a:txBody>
                    <a:bodyPr/>
                    <a:lstStyle/>
                    <a:p>
                      <a:pPr algn="ctr"/>
                      <a:r>
                        <a:rPr lang="en-US" sz="1000" dirty="0"/>
                        <a:t>Leaching</a:t>
                      </a:r>
                    </a:p>
                  </a:txBody>
                  <a:tcPr marL="68580" marR="68580" marT="34290" marB="34290"/>
                </a:tc>
                <a:tc>
                  <a:txBody>
                    <a:bodyPr/>
                    <a:lstStyle/>
                    <a:p>
                      <a:pPr algn="ctr"/>
                      <a:r>
                        <a:rPr lang="en-US" sz="1000" dirty="0"/>
                        <a:t>Volatilization</a:t>
                      </a:r>
                    </a:p>
                  </a:txBody>
                  <a:tcPr marL="68580" marR="68580" marT="34290" marB="34290"/>
                </a:tc>
                <a:tc>
                  <a:txBody>
                    <a:bodyPr/>
                    <a:lstStyle/>
                    <a:p>
                      <a:pPr algn="ctr"/>
                      <a:r>
                        <a:rPr lang="en-US" sz="1000" dirty="0"/>
                        <a:t>Surface</a:t>
                      </a:r>
                    </a:p>
                  </a:txBody>
                  <a:tcPr marL="68580" marR="68580" marT="34290" marB="34290"/>
                </a:tc>
                <a:extLst>
                  <a:ext uri="{0D108BD9-81ED-4DB2-BD59-A6C34878D82A}">
                    <a16:rowId xmlns:a16="http://schemas.microsoft.com/office/drawing/2014/main" val="3227044073"/>
                  </a:ext>
                </a:extLst>
              </a:tr>
              <a:tr h="302860">
                <a:tc>
                  <a:txBody>
                    <a:bodyPr/>
                    <a:lstStyle/>
                    <a:p>
                      <a:pPr algn="ctr"/>
                      <a:r>
                        <a:rPr lang="en-US" sz="1000" dirty="0"/>
                        <a:t>Sloped</a:t>
                      </a:r>
                    </a:p>
                  </a:txBody>
                  <a:tcPr marL="68580" marR="68580" marT="34290" marB="34290"/>
                </a:tc>
                <a:tc>
                  <a:txBody>
                    <a:bodyPr/>
                    <a:lstStyle/>
                    <a:p>
                      <a:pPr algn="ctr"/>
                      <a:r>
                        <a:rPr lang="en-US" sz="1000" dirty="0"/>
                        <a:t>N</a:t>
                      </a:r>
                    </a:p>
                  </a:txBody>
                  <a:tcPr marL="68580" marR="68580" marT="34290" marB="34290"/>
                </a:tc>
                <a:tc>
                  <a:txBody>
                    <a:bodyPr/>
                    <a:lstStyle/>
                    <a:p>
                      <a:pPr algn="ctr"/>
                      <a:endParaRPr lang="en-US" sz="1000" dirty="0"/>
                    </a:p>
                  </a:txBody>
                  <a:tcPr marL="68580" marR="68580" marT="34290" marB="34290"/>
                </a:tc>
                <a:tc>
                  <a:txBody>
                    <a:bodyPr/>
                    <a:lstStyle/>
                    <a:p>
                      <a:pPr algn="ctr"/>
                      <a:r>
                        <a:rPr lang="en-US" sz="1000" dirty="0"/>
                        <a:t>N and P</a:t>
                      </a:r>
                    </a:p>
                  </a:txBody>
                  <a:tcPr marL="68580" marR="68580" marT="34290" marB="34290"/>
                </a:tc>
                <a:extLst>
                  <a:ext uri="{0D108BD9-81ED-4DB2-BD59-A6C34878D82A}">
                    <a16:rowId xmlns:a16="http://schemas.microsoft.com/office/drawing/2014/main" val="1453668502"/>
                  </a:ext>
                </a:extLst>
              </a:tr>
              <a:tr h="302860">
                <a:tc>
                  <a:txBody>
                    <a:bodyPr/>
                    <a:lstStyle/>
                    <a:p>
                      <a:pPr algn="ctr"/>
                      <a:r>
                        <a:rPr lang="en-US" sz="1000" dirty="0"/>
                        <a:t>Flat</a:t>
                      </a:r>
                    </a:p>
                  </a:txBody>
                  <a:tcPr marL="68580" marR="68580" marT="34290" marB="34290"/>
                </a:tc>
                <a:tc>
                  <a:txBody>
                    <a:bodyPr/>
                    <a:lstStyle/>
                    <a:p>
                      <a:pPr algn="ctr"/>
                      <a:r>
                        <a:rPr lang="en-US" sz="1000" dirty="0"/>
                        <a:t>N</a:t>
                      </a:r>
                    </a:p>
                  </a:txBody>
                  <a:tcPr marL="68580" marR="68580" marT="34290" marB="34290"/>
                </a:tc>
                <a:tc>
                  <a:txBody>
                    <a:bodyPr/>
                    <a:lstStyle/>
                    <a:p>
                      <a:pPr algn="ctr"/>
                      <a:endParaRPr lang="en-US" sz="1000" dirty="0"/>
                    </a:p>
                  </a:txBody>
                  <a:tcPr marL="68580" marR="68580" marT="34290" marB="34290"/>
                </a:tc>
                <a:tc>
                  <a:txBody>
                    <a:bodyPr/>
                    <a:lstStyle/>
                    <a:p>
                      <a:pPr algn="ctr"/>
                      <a:r>
                        <a:rPr lang="en-US" sz="1000" dirty="0"/>
                        <a:t>P (where there is erosion)</a:t>
                      </a:r>
                    </a:p>
                  </a:txBody>
                  <a:tcPr marL="68580" marR="68580" marT="34290" marB="34290"/>
                </a:tc>
                <a:extLst>
                  <a:ext uri="{0D108BD9-81ED-4DB2-BD59-A6C34878D82A}">
                    <a16:rowId xmlns:a16="http://schemas.microsoft.com/office/drawing/2014/main" val="181378193"/>
                  </a:ext>
                </a:extLst>
              </a:tr>
              <a:tr h="302860">
                <a:tc>
                  <a:txBody>
                    <a:bodyPr/>
                    <a:lstStyle/>
                    <a:p>
                      <a:pPr algn="ctr"/>
                      <a:r>
                        <a:rPr lang="en-US" sz="1000" dirty="0"/>
                        <a:t>Drained/Fast Draining Soils</a:t>
                      </a:r>
                    </a:p>
                  </a:txBody>
                  <a:tcPr marL="68580" marR="68580" marT="34290" marB="34290"/>
                </a:tc>
                <a:tc>
                  <a:txBody>
                    <a:bodyPr/>
                    <a:lstStyle/>
                    <a:p>
                      <a:pPr algn="ctr"/>
                      <a:r>
                        <a:rPr lang="en-US" sz="1000" dirty="0"/>
                        <a:t>N and P</a:t>
                      </a:r>
                    </a:p>
                  </a:txBody>
                  <a:tcPr marL="68580" marR="68580" marT="34290" marB="34290"/>
                </a:tc>
                <a:tc>
                  <a:txBody>
                    <a:bodyPr/>
                    <a:lstStyle/>
                    <a:p>
                      <a:pPr algn="ctr"/>
                      <a:endParaRPr lang="en-US" sz="1000" dirty="0"/>
                    </a:p>
                  </a:txBody>
                  <a:tcPr marL="68580" marR="68580" marT="34290" marB="34290"/>
                </a:tc>
                <a:tc>
                  <a:txBody>
                    <a:bodyPr/>
                    <a:lstStyle/>
                    <a:p>
                      <a:pPr algn="ctr"/>
                      <a:endParaRPr lang="en-US" sz="1000" dirty="0"/>
                    </a:p>
                  </a:txBody>
                  <a:tcPr marL="68580" marR="68580" marT="34290" marB="34290"/>
                </a:tc>
                <a:extLst>
                  <a:ext uri="{0D108BD9-81ED-4DB2-BD59-A6C34878D82A}">
                    <a16:rowId xmlns:a16="http://schemas.microsoft.com/office/drawing/2014/main" val="4116108454"/>
                  </a:ext>
                </a:extLst>
              </a:tr>
              <a:tr h="302860">
                <a:tc>
                  <a:txBody>
                    <a:bodyPr/>
                    <a:lstStyle/>
                    <a:p>
                      <a:pPr algn="ctr"/>
                      <a:r>
                        <a:rPr lang="en-US" sz="1000" dirty="0"/>
                        <a:t>Saturated</a:t>
                      </a:r>
                    </a:p>
                  </a:txBody>
                  <a:tcPr marL="68580" marR="68580" marT="34290" marB="34290"/>
                </a:tc>
                <a:tc>
                  <a:txBody>
                    <a:bodyPr/>
                    <a:lstStyle/>
                    <a:p>
                      <a:pPr algn="ctr"/>
                      <a:r>
                        <a:rPr lang="en-US" sz="1000" dirty="0"/>
                        <a:t>N</a:t>
                      </a:r>
                    </a:p>
                  </a:txBody>
                  <a:tcPr marL="68580" marR="68580" marT="34290" marB="34290"/>
                </a:tc>
                <a:tc>
                  <a:txBody>
                    <a:bodyPr/>
                    <a:lstStyle/>
                    <a:p>
                      <a:pPr algn="ctr"/>
                      <a:r>
                        <a:rPr lang="en-US" sz="1000" dirty="0"/>
                        <a:t>N</a:t>
                      </a:r>
                    </a:p>
                  </a:txBody>
                  <a:tcPr marL="68580" marR="68580" marT="34290" marB="34290"/>
                </a:tc>
                <a:tc>
                  <a:txBody>
                    <a:bodyPr/>
                    <a:lstStyle/>
                    <a:p>
                      <a:pPr algn="ctr"/>
                      <a:r>
                        <a:rPr lang="en-US" sz="1000" dirty="0"/>
                        <a:t>P</a:t>
                      </a:r>
                    </a:p>
                  </a:txBody>
                  <a:tcPr marL="68580" marR="68580" marT="34290" marB="34290"/>
                </a:tc>
                <a:extLst>
                  <a:ext uri="{0D108BD9-81ED-4DB2-BD59-A6C34878D82A}">
                    <a16:rowId xmlns:a16="http://schemas.microsoft.com/office/drawing/2014/main" val="3491381178"/>
                  </a:ext>
                </a:extLst>
              </a:tr>
              <a:tr h="302860">
                <a:tc>
                  <a:txBody>
                    <a:bodyPr/>
                    <a:lstStyle/>
                    <a:p>
                      <a:pPr algn="ctr"/>
                      <a:r>
                        <a:rPr lang="en-US" sz="1000" dirty="0"/>
                        <a:t>Very Dry</a:t>
                      </a:r>
                    </a:p>
                  </a:txBody>
                  <a:tcPr marL="68580" marR="68580" marT="34290" marB="34290"/>
                </a:tc>
                <a:tc>
                  <a:txBody>
                    <a:bodyPr/>
                    <a:lstStyle/>
                    <a:p>
                      <a:pPr algn="ctr"/>
                      <a:endParaRPr lang="en-US" sz="1000" dirty="0"/>
                    </a:p>
                  </a:txBody>
                  <a:tcPr marL="68580" marR="68580" marT="34290" marB="34290"/>
                </a:tc>
                <a:tc>
                  <a:txBody>
                    <a:bodyPr/>
                    <a:lstStyle/>
                    <a:p>
                      <a:pPr algn="ctr"/>
                      <a:r>
                        <a:rPr lang="en-US" sz="1000" dirty="0"/>
                        <a:t>N (after N application)</a:t>
                      </a:r>
                    </a:p>
                  </a:txBody>
                  <a:tcPr marL="68580" marR="68580" marT="34290" marB="34290"/>
                </a:tc>
                <a:tc>
                  <a:txBody>
                    <a:bodyPr/>
                    <a:lstStyle/>
                    <a:p>
                      <a:pPr algn="ctr"/>
                      <a:endParaRPr lang="en-US" sz="1000" dirty="0"/>
                    </a:p>
                  </a:txBody>
                  <a:tcPr marL="68580" marR="68580" marT="34290" marB="34290"/>
                </a:tc>
                <a:extLst>
                  <a:ext uri="{0D108BD9-81ED-4DB2-BD59-A6C34878D82A}">
                    <a16:rowId xmlns:a16="http://schemas.microsoft.com/office/drawing/2014/main" val="3409246170"/>
                  </a:ext>
                </a:extLst>
              </a:tr>
            </a:tbl>
          </a:graphicData>
        </a:graphic>
      </p:graphicFrame>
      <p:sp>
        <p:nvSpPr>
          <p:cNvPr id="7" name="TextBox 6">
            <a:extLst>
              <a:ext uri="{FF2B5EF4-FFF2-40B4-BE49-F238E27FC236}">
                <a16:creationId xmlns:a16="http://schemas.microsoft.com/office/drawing/2014/main" id="{733DAF26-2E6E-1AB7-0C83-6F713BE861A7}"/>
              </a:ext>
            </a:extLst>
          </p:cNvPr>
          <p:cNvSpPr txBox="1"/>
          <p:nvPr/>
        </p:nvSpPr>
        <p:spPr>
          <a:xfrm>
            <a:off x="272873" y="1402394"/>
            <a:ext cx="8598254" cy="2800767"/>
          </a:xfrm>
          <a:prstGeom prst="rect">
            <a:avLst/>
          </a:prstGeom>
          <a:noFill/>
        </p:spPr>
        <p:txBody>
          <a:bodyPr wrap="square" rtlCol="0">
            <a:spAutoFit/>
          </a:bodyPr>
          <a:lstStyle/>
          <a:p>
            <a:r>
              <a:rPr lang="en-US" sz="2200" dirty="0"/>
              <a:t>In general:</a:t>
            </a:r>
          </a:p>
          <a:p>
            <a:pPr marL="214308" indent="-214308">
              <a:buFont typeface="Arial" panose="020B0604020202020204" pitchFamily="34" charset="0"/>
              <a:buChar char="•"/>
            </a:pPr>
            <a:r>
              <a:rPr lang="en-US" sz="2200" dirty="0"/>
              <a:t>N is lost as a gas or dissolved in water  </a:t>
            </a:r>
          </a:p>
          <a:p>
            <a:pPr marL="214308" indent="-214308">
              <a:buFont typeface="Arial" panose="020B0604020202020204" pitchFamily="34" charset="0"/>
              <a:buChar char="•"/>
            </a:pPr>
            <a:r>
              <a:rPr lang="en-US" sz="2200" dirty="0"/>
              <a:t>P is lost as a sediment bound particle or dissolved in water </a:t>
            </a:r>
          </a:p>
          <a:p>
            <a:pPr marL="214308" indent="-214308">
              <a:buFont typeface="Arial" panose="020B0604020202020204" pitchFamily="34" charset="0"/>
              <a:buChar char="•"/>
            </a:pPr>
            <a:r>
              <a:rPr lang="en-US" sz="2200" dirty="0"/>
              <a:t>Over application leads to increased risk of loss</a:t>
            </a:r>
          </a:p>
          <a:p>
            <a:pPr marL="214308" indent="-214308">
              <a:buFont typeface="Arial" panose="020B0604020202020204" pitchFamily="34" charset="0"/>
              <a:buChar char="•"/>
            </a:pPr>
            <a:r>
              <a:rPr lang="en-US" sz="2200" dirty="0"/>
              <a:t>Organic materials can be light and at risk of loss from wind and water</a:t>
            </a:r>
          </a:p>
          <a:p>
            <a:pPr marL="214308" indent="-214308">
              <a:buFont typeface="Arial" panose="020B0604020202020204" pitchFamily="34" charset="0"/>
              <a:buChar char="•"/>
            </a:pPr>
            <a:r>
              <a:rPr lang="en-US" sz="2200" dirty="0"/>
              <a:t>Surface applications of nutrients can be at greater risk of loss from erosion</a:t>
            </a:r>
          </a:p>
        </p:txBody>
      </p:sp>
    </p:spTree>
    <p:extLst>
      <p:ext uri="{BB962C8B-B14F-4D97-AF65-F5344CB8AC3E}">
        <p14:creationId xmlns:p14="http://schemas.microsoft.com/office/powerpoint/2010/main" val="2394687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EB664E-9724-7D25-9ED7-71D8CC15DFF6}"/>
              </a:ext>
            </a:extLst>
          </p:cNvPr>
          <p:cNvSpPr>
            <a:spLocks noGrp="1"/>
          </p:cNvSpPr>
          <p:nvPr>
            <p:ph type="body" sz="quarter" idx="11"/>
          </p:nvPr>
        </p:nvSpPr>
        <p:spPr/>
        <p:txBody>
          <a:bodyPr/>
          <a:lstStyle/>
          <a:p>
            <a:r>
              <a:rPr lang="en-US" sz="3200" dirty="0"/>
              <a:t>Key Takeaways</a:t>
            </a:r>
          </a:p>
        </p:txBody>
      </p:sp>
      <p:sp>
        <p:nvSpPr>
          <p:cNvPr id="4" name="Content Placeholder 3">
            <a:extLst>
              <a:ext uri="{FF2B5EF4-FFF2-40B4-BE49-F238E27FC236}">
                <a16:creationId xmlns:a16="http://schemas.microsoft.com/office/drawing/2014/main" id="{C7D1C7D3-024E-2231-160C-4E03C8F329C3}"/>
              </a:ext>
            </a:extLst>
          </p:cNvPr>
          <p:cNvSpPr>
            <a:spLocks noGrp="1"/>
          </p:cNvSpPr>
          <p:nvPr>
            <p:ph sz="quarter" idx="10"/>
          </p:nvPr>
        </p:nvSpPr>
        <p:spPr>
          <a:xfrm>
            <a:off x="379075" y="1710107"/>
            <a:ext cx="6171194" cy="3914773"/>
          </a:xfrm>
        </p:spPr>
        <p:txBody>
          <a:bodyPr>
            <a:normAutofit fontScale="92500" lnSpcReduction="10000"/>
          </a:bodyPr>
          <a:lstStyle/>
          <a:p>
            <a:r>
              <a:rPr lang="en-US" sz="2600" dirty="0"/>
              <a:t>Consider the characteristics of the fertilizer</a:t>
            </a:r>
          </a:p>
          <a:p>
            <a:pPr lvl="1"/>
            <a:r>
              <a:rPr lang="en-US" sz="2600" dirty="0"/>
              <a:t>Nutrient availability</a:t>
            </a:r>
          </a:p>
          <a:p>
            <a:pPr lvl="1"/>
            <a:r>
              <a:rPr lang="en-US" sz="2600" dirty="0"/>
              <a:t>N-P-K balance</a:t>
            </a:r>
          </a:p>
          <a:p>
            <a:pPr lvl="1"/>
            <a:endParaRPr lang="en-US" sz="2600" dirty="0"/>
          </a:p>
          <a:p>
            <a:r>
              <a:rPr lang="en-US" sz="2600" dirty="0"/>
              <a:t> Consider the application site</a:t>
            </a:r>
          </a:p>
          <a:p>
            <a:pPr lvl="1"/>
            <a:r>
              <a:rPr lang="en-US" sz="2600" dirty="0"/>
              <a:t>Crop needs/complexity</a:t>
            </a:r>
          </a:p>
          <a:p>
            <a:pPr lvl="1"/>
            <a:r>
              <a:rPr lang="en-US" sz="2600" dirty="0"/>
              <a:t>Soil</a:t>
            </a:r>
          </a:p>
          <a:p>
            <a:pPr lvl="1"/>
            <a:r>
              <a:rPr lang="en-US" sz="2600" dirty="0"/>
              <a:t>Timing</a:t>
            </a:r>
          </a:p>
          <a:p>
            <a:pPr lvl="1"/>
            <a:r>
              <a:rPr lang="en-US" sz="2600" dirty="0"/>
              <a:t>Risk of runoff or leaching</a:t>
            </a:r>
          </a:p>
          <a:p>
            <a:pPr lvl="1"/>
            <a:r>
              <a:rPr lang="en-US" sz="2600" dirty="0"/>
              <a:t>Sensitivity of surrounding area</a:t>
            </a:r>
          </a:p>
          <a:p>
            <a:endParaRPr lang="en-US" dirty="0"/>
          </a:p>
        </p:txBody>
      </p:sp>
      <p:pic>
        <p:nvPicPr>
          <p:cNvPr id="6" name="Picture Placeholder 5">
            <a:extLst>
              <a:ext uri="{FF2B5EF4-FFF2-40B4-BE49-F238E27FC236}">
                <a16:creationId xmlns:a16="http://schemas.microsoft.com/office/drawing/2014/main" id="{AFBB7AD7-457E-EC2D-62CE-340F539EB23C}"/>
              </a:ext>
            </a:extLst>
          </p:cNvPr>
          <p:cNvPicPr>
            <a:picLocks noGrp="1" noChangeAspect="1"/>
          </p:cNvPicPr>
          <p:nvPr>
            <p:ph type="pic" sz="quarter" idx="12"/>
          </p:nvPr>
        </p:nvPicPr>
        <p:blipFill>
          <a:blip r:embed="rId2"/>
          <a:srcRect l="33394" r="33394"/>
          <a:stretch>
            <a:fillRect/>
          </a:stretch>
        </p:blipFill>
        <p:spPr>
          <a:xfrm>
            <a:off x="6697402" y="1543051"/>
            <a:ext cx="2217999" cy="3914774"/>
          </a:xfrm>
        </p:spPr>
      </p:pic>
    </p:spTree>
    <p:extLst>
      <p:ext uri="{BB962C8B-B14F-4D97-AF65-F5344CB8AC3E}">
        <p14:creationId xmlns:p14="http://schemas.microsoft.com/office/powerpoint/2010/main" val="264956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EB664E-9724-7D25-9ED7-71D8CC15DFF6}"/>
              </a:ext>
            </a:extLst>
          </p:cNvPr>
          <p:cNvSpPr>
            <a:spLocks noGrp="1"/>
          </p:cNvSpPr>
          <p:nvPr>
            <p:ph type="body" sz="quarter" idx="11"/>
          </p:nvPr>
        </p:nvSpPr>
        <p:spPr>
          <a:xfrm>
            <a:off x="147583" y="1481779"/>
            <a:ext cx="7272549" cy="398312"/>
          </a:xfrm>
        </p:spPr>
        <p:txBody>
          <a:bodyPr>
            <a:normAutofit fontScale="85000" lnSpcReduction="20000"/>
          </a:bodyPr>
          <a:lstStyle/>
          <a:p>
            <a:r>
              <a:rPr lang="en-US" dirty="0"/>
              <a:t>Back to 4 R’s of Nutrient Management</a:t>
            </a:r>
          </a:p>
        </p:txBody>
      </p:sp>
      <p:sp>
        <p:nvSpPr>
          <p:cNvPr id="4" name="Content Placeholder 3">
            <a:extLst>
              <a:ext uri="{FF2B5EF4-FFF2-40B4-BE49-F238E27FC236}">
                <a16:creationId xmlns:a16="http://schemas.microsoft.com/office/drawing/2014/main" id="{C7D1C7D3-024E-2231-160C-4E03C8F329C3}"/>
              </a:ext>
            </a:extLst>
          </p:cNvPr>
          <p:cNvSpPr>
            <a:spLocks noGrp="1"/>
          </p:cNvSpPr>
          <p:nvPr>
            <p:ph sz="quarter" idx="10"/>
          </p:nvPr>
        </p:nvSpPr>
        <p:spPr>
          <a:xfrm>
            <a:off x="228601" y="2470089"/>
            <a:ext cx="6171194" cy="3379643"/>
          </a:xfrm>
        </p:spPr>
        <p:txBody>
          <a:bodyPr>
            <a:normAutofit/>
          </a:bodyPr>
          <a:lstStyle/>
          <a:p>
            <a:r>
              <a:rPr lang="en-US" dirty="0"/>
              <a:t>Consider the characteristics of the fertilizer</a:t>
            </a:r>
          </a:p>
          <a:p>
            <a:pPr lvl="1"/>
            <a:r>
              <a:rPr lang="en-US" dirty="0"/>
              <a:t>Nutrient availability</a:t>
            </a:r>
          </a:p>
          <a:p>
            <a:pPr lvl="1"/>
            <a:r>
              <a:rPr lang="en-US" dirty="0"/>
              <a:t>N-P-K balance</a:t>
            </a:r>
          </a:p>
          <a:p>
            <a:r>
              <a:rPr lang="en-US" dirty="0"/>
              <a:t> Consider the application site</a:t>
            </a:r>
          </a:p>
          <a:p>
            <a:pPr lvl="1"/>
            <a:r>
              <a:rPr lang="en-US" dirty="0"/>
              <a:t>Crop needs/complexity</a:t>
            </a:r>
          </a:p>
          <a:p>
            <a:pPr lvl="1"/>
            <a:r>
              <a:rPr lang="en-US" dirty="0"/>
              <a:t>Soil</a:t>
            </a:r>
          </a:p>
          <a:p>
            <a:pPr lvl="1"/>
            <a:r>
              <a:rPr lang="en-US" dirty="0"/>
              <a:t>Timing</a:t>
            </a:r>
          </a:p>
          <a:p>
            <a:pPr lvl="1"/>
            <a:r>
              <a:rPr lang="en-US" dirty="0"/>
              <a:t>Risk of runoff or leaching</a:t>
            </a:r>
          </a:p>
          <a:p>
            <a:pPr lvl="1"/>
            <a:r>
              <a:rPr lang="en-US" dirty="0"/>
              <a:t>Sensitivity of surrounding area</a:t>
            </a:r>
          </a:p>
          <a:p>
            <a:endParaRPr lang="en-US" dirty="0"/>
          </a:p>
        </p:txBody>
      </p:sp>
      <p:pic>
        <p:nvPicPr>
          <p:cNvPr id="6" name="Picture Placeholder 5">
            <a:extLst>
              <a:ext uri="{FF2B5EF4-FFF2-40B4-BE49-F238E27FC236}">
                <a16:creationId xmlns:a16="http://schemas.microsoft.com/office/drawing/2014/main" id="{AFBB7AD7-457E-EC2D-62CE-340F539EB23C}"/>
              </a:ext>
            </a:extLst>
          </p:cNvPr>
          <p:cNvPicPr>
            <a:picLocks noGrp="1" noChangeAspect="1"/>
          </p:cNvPicPr>
          <p:nvPr>
            <p:ph type="pic" sz="quarter" idx="12"/>
          </p:nvPr>
        </p:nvPicPr>
        <p:blipFill>
          <a:blip r:embed="rId3"/>
          <a:srcRect l="33394" r="33394"/>
          <a:stretch>
            <a:fillRect/>
          </a:stretch>
        </p:blipFill>
        <p:spPr>
          <a:xfrm>
            <a:off x="6697402" y="1543051"/>
            <a:ext cx="2217999" cy="3914774"/>
          </a:xfrm>
        </p:spPr>
      </p:pic>
      <p:sp>
        <p:nvSpPr>
          <p:cNvPr id="3" name="Rectangle 2">
            <a:extLst>
              <a:ext uri="{FF2B5EF4-FFF2-40B4-BE49-F238E27FC236}">
                <a16:creationId xmlns:a16="http://schemas.microsoft.com/office/drawing/2014/main" id="{D38E1874-3192-22D9-010D-9251B0D07265}"/>
              </a:ext>
            </a:extLst>
          </p:cNvPr>
          <p:cNvSpPr/>
          <p:nvPr/>
        </p:nvSpPr>
        <p:spPr>
          <a:xfrm>
            <a:off x="147582" y="1481779"/>
            <a:ext cx="8848836" cy="4119859"/>
          </a:xfrm>
          <a:prstGeom prst="rect">
            <a:avLst/>
          </a:prstGeom>
          <a:solidFill>
            <a:schemeClr val="lt1">
              <a:alpha val="84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t>How does this apply in small scale/urban environments? What are some of the considerations?</a:t>
            </a:r>
          </a:p>
        </p:txBody>
      </p:sp>
    </p:spTree>
    <p:extLst>
      <p:ext uri="{BB962C8B-B14F-4D97-AF65-F5344CB8AC3E}">
        <p14:creationId xmlns:p14="http://schemas.microsoft.com/office/powerpoint/2010/main" val="1003367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69B9B-7129-BAC5-365C-81C76A0454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6C9336F-8172-2E24-57D9-F89A971BD877}"/>
              </a:ext>
            </a:extLst>
          </p:cNvPr>
          <p:cNvSpPr>
            <a:spLocks noGrp="1"/>
          </p:cNvSpPr>
          <p:nvPr>
            <p:ph type="body" sz="quarter" idx="11"/>
          </p:nvPr>
        </p:nvSpPr>
        <p:spPr>
          <a:xfrm>
            <a:off x="147583" y="402776"/>
            <a:ext cx="8306870" cy="631226"/>
          </a:xfrm>
        </p:spPr>
        <p:txBody>
          <a:bodyPr>
            <a:noAutofit/>
          </a:bodyPr>
          <a:lstStyle/>
          <a:p>
            <a:r>
              <a:rPr lang="en-US" sz="3200" dirty="0"/>
              <a:t>Example Nutrient Concentrations in Fertilizers</a:t>
            </a:r>
          </a:p>
        </p:txBody>
      </p:sp>
      <p:graphicFrame>
        <p:nvGraphicFramePr>
          <p:cNvPr id="3" name="Table 2">
            <a:extLst>
              <a:ext uri="{FF2B5EF4-FFF2-40B4-BE49-F238E27FC236}">
                <a16:creationId xmlns:a16="http://schemas.microsoft.com/office/drawing/2014/main" id="{B1B79D6C-57B4-19EB-FB71-E73EF0B81E26}"/>
              </a:ext>
            </a:extLst>
          </p:cNvPr>
          <p:cNvGraphicFramePr>
            <a:graphicFrameLocks noGrp="1"/>
          </p:cNvGraphicFramePr>
          <p:nvPr/>
        </p:nvGraphicFramePr>
        <p:xfrm>
          <a:off x="147583" y="1396314"/>
          <a:ext cx="8403293" cy="3932964"/>
        </p:xfrm>
        <a:graphic>
          <a:graphicData uri="http://schemas.openxmlformats.org/drawingml/2006/table">
            <a:tbl>
              <a:tblPr firstRow="1" bandRow="1">
                <a:tableStyleId>{21E4AEA4-8DFA-4A89-87EB-49C32662AFE0}</a:tableStyleId>
              </a:tblPr>
              <a:tblGrid>
                <a:gridCol w="3560717">
                  <a:extLst>
                    <a:ext uri="{9D8B030D-6E8A-4147-A177-3AD203B41FA5}">
                      <a16:colId xmlns:a16="http://schemas.microsoft.com/office/drawing/2014/main" val="871190698"/>
                    </a:ext>
                  </a:extLst>
                </a:gridCol>
                <a:gridCol w="1008869">
                  <a:extLst>
                    <a:ext uri="{9D8B030D-6E8A-4147-A177-3AD203B41FA5}">
                      <a16:colId xmlns:a16="http://schemas.microsoft.com/office/drawing/2014/main" val="429041403"/>
                    </a:ext>
                  </a:extLst>
                </a:gridCol>
                <a:gridCol w="890179">
                  <a:extLst>
                    <a:ext uri="{9D8B030D-6E8A-4147-A177-3AD203B41FA5}">
                      <a16:colId xmlns:a16="http://schemas.microsoft.com/office/drawing/2014/main" val="1178653736"/>
                    </a:ext>
                  </a:extLst>
                </a:gridCol>
                <a:gridCol w="949526">
                  <a:extLst>
                    <a:ext uri="{9D8B030D-6E8A-4147-A177-3AD203B41FA5}">
                      <a16:colId xmlns:a16="http://schemas.microsoft.com/office/drawing/2014/main" val="469378683"/>
                    </a:ext>
                  </a:extLst>
                </a:gridCol>
                <a:gridCol w="1994002">
                  <a:extLst>
                    <a:ext uri="{9D8B030D-6E8A-4147-A177-3AD203B41FA5}">
                      <a16:colId xmlns:a16="http://schemas.microsoft.com/office/drawing/2014/main" val="3368981763"/>
                    </a:ext>
                  </a:extLst>
                </a:gridCol>
              </a:tblGrid>
              <a:tr h="422088">
                <a:tc>
                  <a:txBody>
                    <a:bodyPr/>
                    <a:lstStyle/>
                    <a:p>
                      <a:r>
                        <a:rPr lang="en-US" sz="1600" dirty="0"/>
                        <a:t>Fertility Source</a:t>
                      </a:r>
                    </a:p>
                  </a:txBody>
                  <a:tcPr marL="68580" marR="68580" marT="34290" marB="34290"/>
                </a:tc>
                <a:tc>
                  <a:txBody>
                    <a:bodyPr/>
                    <a:lstStyle/>
                    <a:p>
                      <a:r>
                        <a:rPr lang="en-US" sz="1600" dirty="0"/>
                        <a:t>N (%)</a:t>
                      </a:r>
                    </a:p>
                  </a:txBody>
                  <a:tcPr marL="68580" marR="68580" marT="34290" marB="34290"/>
                </a:tc>
                <a:tc>
                  <a:txBody>
                    <a:bodyPr/>
                    <a:lstStyle/>
                    <a:p>
                      <a:r>
                        <a:rPr lang="en-US" sz="1600" dirty="0"/>
                        <a:t>P (%)</a:t>
                      </a:r>
                    </a:p>
                  </a:txBody>
                  <a:tcPr marL="68580" marR="68580" marT="34290" marB="34290"/>
                </a:tc>
                <a:tc>
                  <a:txBody>
                    <a:bodyPr/>
                    <a:lstStyle/>
                    <a:p>
                      <a:r>
                        <a:rPr lang="en-US" sz="1600" dirty="0"/>
                        <a:t>K (%)</a:t>
                      </a:r>
                    </a:p>
                  </a:txBody>
                  <a:tcPr marL="68580" marR="68580" marT="34290" marB="34290"/>
                </a:tc>
                <a:tc>
                  <a:txBody>
                    <a:bodyPr/>
                    <a:lstStyle/>
                    <a:p>
                      <a:r>
                        <a:rPr lang="en-US" sz="1600" dirty="0"/>
                        <a:t>Availability</a:t>
                      </a:r>
                    </a:p>
                  </a:txBody>
                  <a:tcPr marL="68580" marR="68580" marT="34290" marB="34290"/>
                </a:tc>
                <a:extLst>
                  <a:ext uri="{0D108BD9-81ED-4DB2-BD59-A6C34878D82A}">
                    <a16:rowId xmlns:a16="http://schemas.microsoft.com/office/drawing/2014/main" val="645806789"/>
                  </a:ext>
                </a:extLst>
              </a:tr>
              <a:tr h="422088">
                <a:tc>
                  <a:txBody>
                    <a:bodyPr/>
                    <a:lstStyle/>
                    <a:p>
                      <a:r>
                        <a:rPr lang="en-US" sz="1600" dirty="0"/>
                        <a:t>Compost</a:t>
                      </a:r>
                    </a:p>
                  </a:txBody>
                  <a:tcPr marL="68580" marR="68580" marT="34290" marB="34290"/>
                </a:tc>
                <a:tc>
                  <a:txBody>
                    <a:bodyPr/>
                    <a:lstStyle/>
                    <a:p>
                      <a:r>
                        <a:rPr lang="en-US" sz="1600" dirty="0"/>
                        <a:t>1-3</a:t>
                      </a:r>
                    </a:p>
                  </a:txBody>
                  <a:tcPr marL="68580" marR="68580" marT="34290" marB="34290"/>
                </a:tc>
                <a:tc>
                  <a:txBody>
                    <a:bodyPr/>
                    <a:lstStyle/>
                    <a:p>
                      <a:r>
                        <a:rPr lang="en-US" sz="1600" dirty="0"/>
                        <a:t>1-2</a:t>
                      </a:r>
                    </a:p>
                  </a:txBody>
                  <a:tcPr marL="68580" marR="68580" marT="34290" marB="34290"/>
                </a:tc>
                <a:tc>
                  <a:txBody>
                    <a:bodyPr/>
                    <a:lstStyle/>
                    <a:p>
                      <a:r>
                        <a:rPr lang="en-US" sz="1600" dirty="0"/>
                        <a:t>1-2</a:t>
                      </a:r>
                    </a:p>
                  </a:txBody>
                  <a:tcPr marL="68580" marR="68580" marT="34290" marB="34290"/>
                </a:tc>
                <a:tc>
                  <a:txBody>
                    <a:bodyPr/>
                    <a:lstStyle/>
                    <a:p>
                      <a:r>
                        <a:rPr lang="en-US" sz="1600" dirty="0"/>
                        <a:t>moderate</a:t>
                      </a:r>
                    </a:p>
                  </a:txBody>
                  <a:tcPr marL="68580" marR="68580" marT="34290" marB="34290"/>
                </a:tc>
                <a:extLst>
                  <a:ext uri="{0D108BD9-81ED-4DB2-BD59-A6C34878D82A}">
                    <a16:rowId xmlns:a16="http://schemas.microsoft.com/office/drawing/2014/main" val="2184341268"/>
                  </a:ext>
                </a:extLst>
              </a:tr>
              <a:tr h="422088">
                <a:tc>
                  <a:txBody>
                    <a:bodyPr/>
                    <a:lstStyle/>
                    <a:p>
                      <a:r>
                        <a:rPr lang="en-US" sz="1600" dirty="0"/>
                        <a:t>Blood Meal</a:t>
                      </a:r>
                    </a:p>
                  </a:txBody>
                  <a:tcPr marL="68580" marR="68580" marT="34290" marB="34290"/>
                </a:tc>
                <a:tc>
                  <a:txBody>
                    <a:bodyPr/>
                    <a:lstStyle/>
                    <a:p>
                      <a:r>
                        <a:rPr lang="en-US" sz="1600" dirty="0"/>
                        <a:t>12</a:t>
                      </a:r>
                    </a:p>
                  </a:txBody>
                  <a:tcPr marL="68580" marR="68580" marT="34290" marB="34290"/>
                </a:tc>
                <a:tc>
                  <a:txBody>
                    <a:bodyPr/>
                    <a:lstStyle/>
                    <a:p>
                      <a:r>
                        <a:rPr lang="en-US" sz="1600" dirty="0"/>
                        <a:t>1-2</a:t>
                      </a:r>
                    </a:p>
                  </a:txBody>
                  <a:tcPr marL="68580" marR="68580" marT="34290" marB="34290"/>
                </a:tc>
                <a:tc>
                  <a:txBody>
                    <a:bodyPr/>
                    <a:lstStyle/>
                    <a:p>
                      <a:r>
                        <a:rPr lang="en-US" sz="1600" dirty="0"/>
                        <a:t>0-1</a:t>
                      </a:r>
                    </a:p>
                  </a:txBody>
                  <a:tcPr marL="68580" marR="68580" marT="34290" marB="34290"/>
                </a:tc>
                <a:tc>
                  <a:txBody>
                    <a:bodyPr/>
                    <a:lstStyle/>
                    <a:p>
                      <a:r>
                        <a:rPr lang="en-US" sz="1600" dirty="0"/>
                        <a:t>fast</a:t>
                      </a:r>
                    </a:p>
                  </a:txBody>
                  <a:tcPr marL="68580" marR="68580" marT="34290" marB="34290"/>
                </a:tc>
                <a:extLst>
                  <a:ext uri="{0D108BD9-81ED-4DB2-BD59-A6C34878D82A}">
                    <a16:rowId xmlns:a16="http://schemas.microsoft.com/office/drawing/2014/main" val="1854806900"/>
                  </a:ext>
                </a:extLst>
              </a:tr>
              <a:tr h="422088">
                <a:tc>
                  <a:txBody>
                    <a:bodyPr/>
                    <a:lstStyle/>
                    <a:p>
                      <a:r>
                        <a:rPr lang="en-US" sz="1600" dirty="0"/>
                        <a:t>Poultry Manure</a:t>
                      </a:r>
                    </a:p>
                  </a:txBody>
                  <a:tcPr marL="68580" marR="68580" marT="34290" marB="34290"/>
                </a:tc>
                <a:tc>
                  <a:txBody>
                    <a:bodyPr/>
                    <a:lstStyle/>
                    <a:p>
                      <a:r>
                        <a:rPr lang="en-US" sz="1600" dirty="0"/>
                        <a:t>3-4</a:t>
                      </a:r>
                    </a:p>
                  </a:txBody>
                  <a:tcPr marL="68580" marR="68580" marT="34290" marB="34290"/>
                </a:tc>
                <a:tc>
                  <a:txBody>
                    <a:bodyPr/>
                    <a:lstStyle/>
                    <a:p>
                      <a:r>
                        <a:rPr lang="en-US" sz="1600" dirty="0"/>
                        <a:t>1-2</a:t>
                      </a:r>
                    </a:p>
                  </a:txBody>
                  <a:tcPr marL="68580" marR="68580" marT="34290" marB="34290"/>
                </a:tc>
                <a:tc>
                  <a:txBody>
                    <a:bodyPr/>
                    <a:lstStyle/>
                    <a:p>
                      <a:r>
                        <a:rPr lang="en-US" sz="1600" dirty="0"/>
                        <a:t>1-2</a:t>
                      </a:r>
                    </a:p>
                  </a:txBody>
                  <a:tcPr marL="68580" marR="68580" marT="34290" marB="34290"/>
                </a:tc>
                <a:tc>
                  <a:txBody>
                    <a:bodyPr/>
                    <a:lstStyle/>
                    <a:p>
                      <a:r>
                        <a:rPr lang="en-US" sz="1600" dirty="0"/>
                        <a:t>fast</a:t>
                      </a:r>
                    </a:p>
                  </a:txBody>
                  <a:tcPr marL="68580" marR="68580" marT="34290" marB="34290"/>
                </a:tc>
                <a:extLst>
                  <a:ext uri="{0D108BD9-81ED-4DB2-BD59-A6C34878D82A}">
                    <a16:rowId xmlns:a16="http://schemas.microsoft.com/office/drawing/2014/main" val="1791662384"/>
                  </a:ext>
                </a:extLst>
              </a:tr>
              <a:tr h="422088">
                <a:tc>
                  <a:txBody>
                    <a:bodyPr/>
                    <a:lstStyle/>
                    <a:p>
                      <a:r>
                        <a:rPr lang="en-US" sz="1600" dirty="0"/>
                        <a:t>Cattle Manure</a:t>
                      </a:r>
                    </a:p>
                  </a:txBody>
                  <a:tcPr marL="68580" marR="68580" marT="34290" marB="34290"/>
                </a:tc>
                <a:tc>
                  <a:txBody>
                    <a:bodyPr/>
                    <a:lstStyle/>
                    <a:p>
                      <a:r>
                        <a:rPr lang="en-US" sz="1600" dirty="0"/>
                        <a:t>2-3</a:t>
                      </a:r>
                    </a:p>
                  </a:txBody>
                  <a:tcPr marL="68580" marR="68580" marT="34290" marB="34290"/>
                </a:tc>
                <a:tc>
                  <a:txBody>
                    <a:bodyPr/>
                    <a:lstStyle/>
                    <a:p>
                      <a:r>
                        <a:rPr lang="en-US" sz="1600" dirty="0"/>
                        <a:t>0.5-1</a:t>
                      </a:r>
                    </a:p>
                  </a:txBody>
                  <a:tcPr marL="68580" marR="68580" marT="34290" marB="34290"/>
                </a:tc>
                <a:tc>
                  <a:txBody>
                    <a:bodyPr/>
                    <a:lstStyle/>
                    <a:p>
                      <a:r>
                        <a:rPr lang="en-US" sz="1600" dirty="0"/>
                        <a:t>1-2</a:t>
                      </a:r>
                    </a:p>
                  </a:txBody>
                  <a:tcPr marL="68580" marR="68580" marT="34290" marB="34290"/>
                </a:tc>
                <a:tc>
                  <a:txBody>
                    <a:bodyPr/>
                    <a:lstStyle/>
                    <a:p>
                      <a:r>
                        <a:rPr lang="en-US" sz="1600" dirty="0"/>
                        <a:t>moderate</a:t>
                      </a:r>
                    </a:p>
                  </a:txBody>
                  <a:tcPr marL="68580" marR="68580" marT="34290" marB="34290"/>
                </a:tc>
                <a:extLst>
                  <a:ext uri="{0D108BD9-81ED-4DB2-BD59-A6C34878D82A}">
                    <a16:rowId xmlns:a16="http://schemas.microsoft.com/office/drawing/2014/main" val="3383902069"/>
                  </a:ext>
                </a:extLst>
              </a:tr>
              <a:tr h="422088">
                <a:tc>
                  <a:txBody>
                    <a:bodyPr/>
                    <a:lstStyle/>
                    <a:p>
                      <a:r>
                        <a:rPr lang="en-US" sz="1600" dirty="0"/>
                        <a:t>Leaves</a:t>
                      </a:r>
                    </a:p>
                  </a:txBody>
                  <a:tcPr marL="68580" marR="68580" marT="34290" marB="34290"/>
                </a:tc>
                <a:tc>
                  <a:txBody>
                    <a:bodyPr/>
                    <a:lstStyle/>
                    <a:p>
                      <a:r>
                        <a:rPr lang="en-US" sz="1600" dirty="0"/>
                        <a:t>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0.5-1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0.5-1</a:t>
                      </a:r>
                    </a:p>
                  </a:txBody>
                  <a:tcPr marL="68580" marR="68580" marT="34290" marB="34290"/>
                </a:tc>
                <a:tc>
                  <a:txBody>
                    <a:bodyPr/>
                    <a:lstStyle/>
                    <a:p>
                      <a:r>
                        <a:rPr lang="en-US" sz="1600" dirty="0"/>
                        <a:t>slow</a:t>
                      </a:r>
                    </a:p>
                  </a:txBody>
                  <a:tcPr marL="68580" marR="68580" marT="34290" marB="34290"/>
                </a:tc>
                <a:extLst>
                  <a:ext uri="{0D108BD9-81ED-4DB2-BD59-A6C34878D82A}">
                    <a16:rowId xmlns:a16="http://schemas.microsoft.com/office/drawing/2014/main" val="2729642811"/>
                  </a:ext>
                </a:extLst>
              </a:tr>
              <a:tr h="500331">
                <a:tc>
                  <a:txBody>
                    <a:bodyPr/>
                    <a:lstStyle/>
                    <a:p>
                      <a:r>
                        <a:rPr lang="en-US" sz="1600" dirty="0"/>
                        <a:t>Common Garden Fertilizer: Miracle Grow Fertilizer ™</a:t>
                      </a:r>
                    </a:p>
                  </a:txBody>
                  <a:tcPr marL="68580" marR="68580" marT="34290" marB="34290"/>
                </a:tc>
                <a:tc>
                  <a:txBody>
                    <a:bodyPr/>
                    <a:lstStyle/>
                    <a:p>
                      <a:r>
                        <a:rPr lang="en-US" sz="1600" dirty="0"/>
                        <a:t>24</a:t>
                      </a:r>
                    </a:p>
                  </a:txBody>
                  <a:tcPr marL="68580" marR="68580" marT="34290" marB="34290"/>
                </a:tc>
                <a:tc>
                  <a:txBody>
                    <a:bodyPr/>
                    <a:lstStyle/>
                    <a:p>
                      <a:r>
                        <a:rPr lang="en-US" sz="1600" dirty="0"/>
                        <a:t>8</a:t>
                      </a:r>
                    </a:p>
                  </a:txBody>
                  <a:tcPr marL="68580" marR="68580" marT="34290" marB="34290"/>
                </a:tc>
                <a:tc>
                  <a:txBody>
                    <a:bodyPr/>
                    <a:lstStyle/>
                    <a:p>
                      <a:r>
                        <a:rPr lang="en-US" sz="1600" dirty="0"/>
                        <a:t>16</a:t>
                      </a:r>
                    </a:p>
                  </a:txBody>
                  <a:tcPr marL="68580" marR="68580" marT="34290" marB="34290"/>
                </a:tc>
                <a:tc>
                  <a:txBody>
                    <a:bodyPr/>
                    <a:lstStyle/>
                    <a:p>
                      <a:r>
                        <a:rPr lang="en-US" sz="1600" dirty="0"/>
                        <a:t>moderate – very fast</a:t>
                      </a:r>
                    </a:p>
                  </a:txBody>
                  <a:tcPr marL="68580" marR="68580" marT="34290" marB="34290"/>
                </a:tc>
                <a:extLst>
                  <a:ext uri="{0D108BD9-81ED-4DB2-BD59-A6C34878D82A}">
                    <a16:rowId xmlns:a16="http://schemas.microsoft.com/office/drawing/2014/main" val="1735943093"/>
                  </a:ext>
                </a:extLst>
              </a:tr>
              <a:tr h="422088">
                <a:tc>
                  <a:txBody>
                    <a:bodyPr/>
                    <a:lstStyle/>
                    <a:p>
                      <a:r>
                        <a:rPr lang="en-US" sz="1600" dirty="0"/>
                        <a:t>Urea</a:t>
                      </a:r>
                    </a:p>
                  </a:txBody>
                  <a:tcPr marL="68580" marR="68580" marT="34290" marB="34290"/>
                </a:tc>
                <a:tc>
                  <a:txBody>
                    <a:bodyPr/>
                    <a:lstStyle/>
                    <a:p>
                      <a:r>
                        <a:rPr lang="en-US" sz="1600" dirty="0"/>
                        <a:t>46</a:t>
                      </a:r>
                    </a:p>
                  </a:txBody>
                  <a:tcPr marL="68580" marR="68580" marT="34290" marB="34290"/>
                </a:tc>
                <a:tc>
                  <a:txBody>
                    <a:bodyPr/>
                    <a:lstStyle/>
                    <a:p>
                      <a:r>
                        <a:rPr lang="en-US" sz="1600" dirty="0"/>
                        <a:t>0</a:t>
                      </a:r>
                    </a:p>
                  </a:txBody>
                  <a:tcPr marL="68580" marR="68580" marT="34290" marB="34290"/>
                </a:tc>
                <a:tc>
                  <a:txBody>
                    <a:bodyPr/>
                    <a:lstStyle/>
                    <a:p>
                      <a:r>
                        <a:rPr lang="en-US" sz="1600" dirty="0"/>
                        <a:t>0</a:t>
                      </a:r>
                    </a:p>
                  </a:txBody>
                  <a:tcPr marL="68580" marR="68580" marT="34290" marB="34290"/>
                </a:tc>
                <a:tc>
                  <a:txBody>
                    <a:bodyPr/>
                    <a:lstStyle/>
                    <a:p>
                      <a:r>
                        <a:rPr lang="en-US" sz="1600" dirty="0"/>
                        <a:t>very fast</a:t>
                      </a:r>
                    </a:p>
                  </a:txBody>
                  <a:tcPr marL="68580" marR="68580" marT="34290" marB="34290"/>
                </a:tc>
                <a:extLst>
                  <a:ext uri="{0D108BD9-81ED-4DB2-BD59-A6C34878D82A}">
                    <a16:rowId xmlns:a16="http://schemas.microsoft.com/office/drawing/2014/main" val="563100736"/>
                  </a:ext>
                </a:extLst>
              </a:tr>
              <a:tr h="422088">
                <a:tc>
                  <a:txBody>
                    <a:bodyPr/>
                    <a:lstStyle/>
                    <a:p>
                      <a:r>
                        <a:rPr lang="en-US" sz="1600" dirty="0"/>
                        <a:t>Diammonium phosphate (DAP)</a:t>
                      </a:r>
                    </a:p>
                  </a:txBody>
                  <a:tcPr marL="68580" marR="68580" marT="34290" marB="34290"/>
                </a:tc>
                <a:tc>
                  <a:txBody>
                    <a:bodyPr/>
                    <a:lstStyle/>
                    <a:p>
                      <a:r>
                        <a:rPr lang="en-US" sz="1600" dirty="0"/>
                        <a:t>18</a:t>
                      </a:r>
                    </a:p>
                  </a:txBody>
                  <a:tcPr marL="68580" marR="68580" marT="34290" marB="34290"/>
                </a:tc>
                <a:tc>
                  <a:txBody>
                    <a:bodyPr/>
                    <a:lstStyle/>
                    <a:p>
                      <a:r>
                        <a:rPr lang="en-US" sz="1600" dirty="0"/>
                        <a:t>46</a:t>
                      </a:r>
                    </a:p>
                  </a:txBody>
                  <a:tcPr marL="68580" marR="68580" marT="34290" marB="34290"/>
                </a:tc>
                <a:tc>
                  <a:txBody>
                    <a:bodyPr/>
                    <a:lstStyle/>
                    <a:p>
                      <a:r>
                        <a:rPr lang="en-US" sz="1600" dirty="0"/>
                        <a:t>0</a:t>
                      </a:r>
                    </a:p>
                  </a:txBody>
                  <a:tcPr marL="68580" marR="68580" marT="34290" marB="34290"/>
                </a:tc>
                <a:tc>
                  <a:txBody>
                    <a:bodyPr/>
                    <a:lstStyle/>
                    <a:p>
                      <a:r>
                        <a:rPr lang="en-US" sz="1600" dirty="0"/>
                        <a:t>very fast</a:t>
                      </a:r>
                    </a:p>
                  </a:txBody>
                  <a:tcPr marL="68580" marR="68580" marT="34290" marB="34290"/>
                </a:tc>
                <a:extLst>
                  <a:ext uri="{0D108BD9-81ED-4DB2-BD59-A6C34878D82A}">
                    <a16:rowId xmlns:a16="http://schemas.microsoft.com/office/drawing/2014/main" val="897548237"/>
                  </a:ext>
                </a:extLst>
              </a:tr>
            </a:tbl>
          </a:graphicData>
        </a:graphic>
      </p:graphicFrame>
      <p:sp>
        <p:nvSpPr>
          <p:cNvPr id="6" name="TextBox 5">
            <a:extLst>
              <a:ext uri="{FF2B5EF4-FFF2-40B4-BE49-F238E27FC236}">
                <a16:creationId xmlns:a16="http://schemas.microsoft.com/office/drawing/2014/main" id="{EAA6797B-983F-CA42-A517-0E42EF3F3341}"/>
              </a:ext>
            </a:extLst>
          </p:cNvPr>
          <p:cNvSpPr txBox="1"/>
          <p:nvPr/>
        </p:nvSpPr>
        <p:spPr>
          <a:xfrm>
            <a:off x="2878426" y="5448916"/>
            <a:ext cx="6147711" cy="415498"/>
          </a:xfrm>
          <a:prstGeom prst="rect">
            <a:avLst/>
          </a:prstGeom>
          <a:noFill/>
        </p:spPr>
        <p:txBody>
          <a:bodyPr wrap="square" rtlCol="0">
            <a:spAutoFit/>
          </a:bodyPr>
          <a:lstStyle/>
          <a:p>
            <a:r>
              <a:rPr lang="en-US" sz="1050" dirty="0"/>
              <a:t>Adapted from Purdue University Cooperative Extension Service and Nutrient and Manure Management Tables, University of Minnesota Extension</a:t>
            </a:r>
          </a:p>
        </p:txBody>
      </p:sp>
    </p:spTree>
    <p:extLst>
      <p:ext uri="{BB962C8B-B14F-4D97-AF65-F5344CB8AC3E}">
        <p14:creationId xmlns:p14="http://schemas.microsoft.com/office/powerpoint/2010/main" val="344567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7219D0-DDC4-00D6-FEB3-76D600EE1A23}"/>
              </a:ext>
            </a:extLst>
          </p:cNvPr>
          <p:cNvSpPr>
            <a:spLocks noGrp="1"/>
          </p:cNvSpPr>
          <p:nvPr>
            <p:ph type="body" sz="quarter" idx="11"/>
          </p:nvPr>
        </p:nvSpPr>
        <p:spPr>
          <a:xfrm>
            <a:off x="147583" y="402776"/>
            <a:ext cx="8306870" cy="631226"/>
          </a:xfrm>
        </p:spPr>
        <p:txBody>
          <a:bodyPr>
            <a:noAutofit/>
          </a:bodyPr>
          <a:lstStyle/>
          <a:p>
            <a:r>
              <a:rPr lang="en-US" sz="3200" dirty="0"/>
              <a:t>Example Nutrient Concentrations in Fertilizers</a:t>
            </a:r>
          </a:p>
        </p:txBody>
      </p:sp>
      <p:graphicFrame>
        <p:nvGraphicFramePr>
          <p:cNvPr id="3" name="Table 2">
            <a:extLst>
              <a:ext uri="{FF2B5EF4-FFF2-40B4-BE49-F238E27FC236}">
                <a16:creationId xmlns:a16="http://schemas.microsoft.com/office/drawing/2014/main" id="{592EFF78-0FFA-631F-042F-BE99725F2F56}"/>
              </a:ext>
            </a:extLst>
          </p:cNvPr>
          <p:cNvGraphicFramePr>
            <a:graphicFrameLocks noGrp="1"/>
          </p:cNvGraphicFramePr>
          <p:nvPr>
            <p:extLst>
              <p:ext uri="{D42A27DB-BD31-4B8C-83A1-F6EECF244321}">
                <p14:modId xmlns:p14="http://schemas.microsoft.com/office/powerpoint/2010/main" val="794793398"/>
              </p:ext>
            </p:extLst>
          </p:nvPr>
        </p:nvGraphicFramePr>
        <p:xfrm>
          <a:off x="147584" y="1396314"/>
          <a:ext cx="5944298" cy="2836660"/>
        </p:xfrm>
        <a:graphic>
          <a:graphicData uri="http://schemas.openxmlformats.org/drawingml/2006/table">
            <a:tbl>
              <a:tblPr firstRow="1" bandRow="1">
                <a:tableStyleId>{21E4AEA4-8DFA-4A89-87EB-49C32662AFE0}</a:tableStyleId>
              </a:tblPr>
              <a:tblGrid>
                <a:gridCol w="2518770">
                  <a:extLst>
                    <a:ext uri="{9D8B030D-6E8A-4147-A177-3AD203B41FA5}">
                      <a16:colId xmlns:a16="http://schemas.microsoft.com/office/drawing/2014/main" val="871190698"/>
                    </a:ext>
                  </a:extLst>
                </a:gridCol>
                <a:gridCol w="713651">
                  <a:extLst>
                    <a:ext uri="{9D8B030D-6E8A-4147-A177-3AD203B41FA5}">
                      <a16:colId xmlns:a16="http://schemas.microsoft.com/office/drawing/2014/main" val="429041403"/>
                    </a:ext>
                  </a:extLst>
                </a:gridCol>
                <a:gridCol w="629692">
                  <a:extLst>
                    <a:ext uri="{9D8B030D-6E8A-4147-A177-3AD203B41FA5}">
                      <a16:colId xmlns:a16="http://schemas.microsoft.com/office/drawing/2014/main" val="1178653736"/>
                    </a:ext>
                  </a:extLst>
                </a:gridCol>
                <a:gridCol w="671673">
                  <a:extLst>
                    <a:ext uri="{9D8B030D-6E8A-4147-A177-3AD203B41FA5}">
                      <a16:colId xmlns:a16="http://schemas.microsoft.com/office/drawing/2014/main" val="469378683"/>
                    </a:ext>
                  </a:extLst>
                </a:gridCol>
                <a:gridCol w="1410512">
                  <a:extLst>
                    <a:ext uri="{9D8B030D-6E8A-4147-A177-3AD203B41FA5}">
                      <a16:colId xmlns:a16="http://schemas.microsoft.com/office/drawing/2014/main" val="3368981763"/>
                    </a:ext>
                  </a:extLst>
                </a:gridCol>
              </a:tblGrid>
              <a:tr h="281140">
                <a:tc>
                  <a:txBody>
                    <a:bodyPr/>
                    <a:lstStyle/>
                    <a:p>
                      <a:r>
                        <a:rPr lang="en-US" sz="1200" dirty="0"/>
                        <a:t>Fertility Source</a:t>
                      </a:r>
                    </a:p>
                  </a:txBody>
                  <a:tcPr marL="68580" marR="68580" marT="34290" marB="34290"/>
                </a:tc>
                <a:tc>
                  <a:txBody>
                    <a:bodyPr/>
                    <a:lstStyle/>
                    <a:p>
                      <a:r>
                        <a:rPr lang="en-US" sz="1200" dirty="0"/>
                        <a:t>N (%)</a:t>
                      </a:r>
                    </a:p>
                  </a:txBody>
                  <a:tcPr marL="68580" marR="68580" marT="34290" marB="34290"/>
                </a:tc>
                <a:tc>
                  <a:txBody>
                    <a:bodyPr/>
                    <a:lstStyle/>
                    <a:p>
                      <a:r>
                        <a:rPr lang="en-US" sz="1200" dirty="0"/>
                        <a:t>P (%)</a:t>
                      </a:r>
                    </a:p>
                  </a:txBody>
                  <a:tcPr marL="68580" marR="68580" marT="34290" marB="34290"/>
                </a:tc>
                <a:tc>
                  <a:txBody>
                    <a:bodyPr/>
                    <a:lstStyle/>
                    <a:p>
                      <a:r>
                        <a:rPr lang="en-US" sz="1200" dirty="0"/>
                        <a:t>K (%)</a:t>
                      </a:r>
                    </a:p>
                  </a:txBody>
                  <a:tcPr marL="68580" marR="68580" marT="34290" marB="34290"/>
                </a:tc>
                <a:tc>
                  <a:txBody>
                    <a:bodyPr/>
                    <a:lstStyle/>
                    <a:p>
                      <a:r>
                        <a:rPr lang="en-US" sz="1200" dirty="0"/>
                        <a:t>Availability</a:t>
                      </a:r>
                    </a:p>
                  </a:txBody>
                  <a:tcPr marL="68580" marR="68580" marT="34290" marB="34290"/>
                </a:tc>
                <a:extLst>
                  <a:ext uri="{0D108BD9-81ED-4DB2-BD59-A6C34878D82A}">
                    <a16:rowId xmlns:a16="http://schemas.microsoft.com/office/drawing/2014/main" val="645806789"/>
                  </a:ext>
                </a:extLst>
              </a:tr>
              <a:tr h="281140">
                <a:tc>
                  <a:txBody>
                    <a:bodyPr/>
                    <a:lstStyle/>
                    <a:p>
                      <a:r>
                        <a:rPr lang="en-US" sz="1200" dirty="0"/>
                        <a:t>Compost</a:t>
                      </a:r>
                    </a:p>
                  </a:txBody>
                  <a:tcPr marL="68580" marR="68580" marT="34290" marB="34290"/>
                </a:tc>
                <a:tc>
                  <a:txBody>
                    <a:bodyPr/>
                    <a:lstStyle/>
                    <a:p>
                      <a:r>
                        <a:rPr lang="en-US" sz="1200" dirty="0"/>
                        <a:t>1-3</a:t>
                      </a:r>
                    </a:p>
                  </a:txBody>
                  <a:tcPr marL="68580" marR="68580" marT="34290" marB="34290"/>
                </a:tc>
                <a:tc>
                  <a:txBody>
                    <a:bodyPr/>
                    <a:lstStyle/>
                    <a:p>
                      <a:r>
                        <a:rPr lang="en-US" sz="1200" dirty="0"/>
                        <a:t>1-2</a:t>
                      </a:r>
                    </a:p>
                  </a:txBody>
                  <a:tcPr marL="68580" marR="68580" marT="34290" marB="34290"/>
                </a:tc>
                <a:tc>
                  <a:txBody>
                    <a:bodyPr/>
                    <a:lstStyle/>
                    <a:p>
                      <a:r>
                        <a:rPr lang="en-US" sz="1200" dirty="0"/>
                        <a:t>1-2</a:t>
                      </a:r>
                    </a:p>
                  </a:txBody>
                  <a:tcPr marL="68580" marR="68580" marT="34290" marB="34290"/>
                </a:tc>
                <a:tc>
                  <a:txBody>
                    <a:bodyPr/>
                    <a:lstStyle/>
                    <a:p>
                      <a:r>
                        <a:rPr lang="en-US" sz="1200" dirty="0"/>
                        <a:t>moderate</a:t>
                      </a:r>
                    </a:p>
                  </a:txBody>
                  <a:tcPr marL="68580" marR="68580" marT="34290" marB="34290"/>
                </a:tc>
                <a:extLst>
                  <a:ext uri="{0D108BD9-81ED-4DB2-BD59-A6C34878D82A}">
                    <a16:rowId xmlns:a16="http://schemas.microsoft.com/office/drawing/2014/main" val="2184341268"/>
                  </a:ext>
                </a:extLst>
              </a:tr>
              <a:tr h="281140">
                <a:tc>
                  <a:txBody>
                    <a:bodyPr/>
                    <a:lstStyle/>
                    <a:p>
                      <a:r>
                        <a:rPr lang="en-US" sz="1200" dirty="0"/>
                        <a:t>Blood Meal</a:t>
                      </a:r>
                    </a:p>
                  </a:txBody>
                  <a:tcPr marL="68580" marR="68580" marT="34290" marB="34290"/>
                </a:tc>
                <a:tc>
                  <a:txBody>
                    <a:bodyPr/>
                    <a:lstStyle/>
                    <a:p>
                      <a:r>
                        <a:rPr lang="en-US" sz="1200" dirty="0"/>
                        <a:t>12</a:t>
                      </a:r>
                    </a:p>
                  </a:txBody>
                  <a:tcPr marL="68580" marR="68580" marT="34290" marB="34290"/>
                </a:tc>
                <a:tc>
                  <a:txBody>
                    <a:bodyPr/>
                    <a:lstStyle/>
                    <a:p>
                      <a:r>
                        <a:rPr lang="en-US" sz="1200" dirty="0"/>
                        <a:t>1-2</a:t>
                      </a:r>
                    </a:p>
                  </a:txBody>
                  <a:tcPr marL="68580" marR="68580" marT="34290" marB="34290"/>
                </a:tc>
                <a:tc>
                  <a:txBody>
                    <a:bodyPr/>
                    <a:lstStyle/>
                    <a:p>
                      <a:r>
                        <a:rPr lang="en-US" sz="1200" dirty="0"/>
                        <a:t>0-1</a:t>
                      </a:r>
                    </a:p>
                  </a:txBody>
                  <a:tcPr marL="68580" marR="68580" marT="34290" marB="34290"/>
                </a:tc>
                <a:tc>
                  <a:txBody>
                    <a:bodyPr/>
                    <a:lstStyle/>
                    <a:p>
                      <a:r>
                        <a:rPr lang="en-US" sz="1200" dirty="0"/>
                        <a:t>fast</a:t>
                      </a:r>
                    </a:p>
                  </a:txBody>
                  <a:tcPr marL="68580" marR="68580" marT="34290" marB="34290"/>
                </a:tc>
                <a:extLst>
                  <a:ext uri="{0D108BD9-81ED-4DB2-BD59-A6C34878D82A}">
                    <a16:rowId xmlns:a16="http://schemas.microsoft.com/office/drawing/2014/main" val="1854806900"/>
                  </a:ext>
                </a:extLst>
              </a:tr>
              <a:tr h="281140">
                <a:tc>
                  <a:txBody>
                    <a:bodyPr/>
                    <a:lstStyle/>
                    <a:p>
                      <a:r>
                        <a:rPr lang="en-US" sz="1200" dirty="0"/>
                        <a:t>Poultry Manure</a:t>
                      </a:r>
                    </a:p>
                  </a:txBody>
                  <a:tcPr marL="68580" marR="68580" marT="34290" marB="34290"/>
                </a:tc>
                <a:tc>
                  <a:txBody>
                    <a:bodyPr/>
                    <a:lstStyle/>
                    <a:p>
                      <a:r>
                        <a:rPr lang="en-US" sz="1200" dirty="0"/>
                        <a:t>3-4</a:t>
                      </a:r>
                    </a:p>
                  </a:txBody>
                  <a:tcPr marL="68580" marR="68580" marT="34290" marB="34290"/>
                </a:tc>
                <a:tc>
                  <a:txBody>
                    <a:bodyPr/>
                    <a:lstStyle/>
                    <a:p>
                      <a:r>
                        <a:rPr lang="en-US" sz="1200" dirty="0"/>
                        <a:t>1-2</a:t>
                      </a:r>
                    </a:p>
                  </a:txBody>
                  <a:tcPr marL="68580" marR="68580" marT="34290" marB="34290"/>
                </a:tc>
                <a:tc>
                  <a:txBody>
                    <a:bodyPr/>
                    <a:lstStyle/>
                    <a:p>
                      <a:r>
                        <a:rPr lang="en-US" sz="1200" dirty="0"/>
                        <a:t>1-2</a:t>
                      </a:r>
                    </a:p>
                  </a:txBody>
                  <a:tcPr marL="68580" marR="68580" marT="34290" marB="34290"/>
                </a:tc>
                <a:tc>
                  <a:txBody>
                    <a:bodyPr/>
                    <a:lstStyle/>
                    <a:p>
                      <a:r>
                        <a:rPr lang="en-US" sz="1200" dirty="0"/>
                        <a:t>fast</a:t>
                      </a:r>
                    </a:p>
                  </a:txBody>
                  <a:tcPr marL="68580" marR="68580" marT="34290" marB="34290"/>
                </a:tc>
                <a:extLst>
                  <a:ext uri="{0D108BD9-81ED-4DB2-BD59-A6C34878D82A}">
                    <a16:rowId xmlns:a16="http://schemas.microsoft.com/office/drawing/2014/main" val="1791662384"/>
                  </a:ext>
                </a:extLst>
              </a:tr>
              <a:tr h="281140">
                <a:tc>
                  <a:txBody>
                    <a:bodyPr/>
                    <a:lstStyle/>
                    <a:p>
                      <a:r>
                        <a:rPr lang="en-US" sz="1200" dirty="0"/>
                        <a:t>Cattle Manure</a:t>
                      </a:r>
                    </a:p>
                  </a:txBody>
                  <a:tcPr marL="68580" marR="68580" marT="34290" marB="34290"/>
                </a:tc>
                <a:tc>
                  <a:txBody>
                    <a:bodyPr/>
                    <a:lstStyle/>
                    <a:p>
                      <a:r>
                        <a:rPr lang="en-US" sz="1200" dirty="0"/>
                        <a:t>2-3</a:t>
                      </a:r>
                    </a:p>
                  </a:txBody>
                  <a:tcPr marL="68580" marR="68580" marT="34290" marB="34290"/>
                </a:tc>
                <a:tc>
                  <a:txBody>
                    <a:bodyPr/>
                    <a:lstStyle/>
                    <a:p>
                      <a:r>
                        <a:rPr lang="en-US" sz="1200" dirty="0"/>
                        <a:t>0.5-1</a:t>
                      </a:r>
                    </a:p>
                  </a:txBody>
                  <a:tcPr marL="68580" marR="68580" marT="34290" marB="34290"/>
                </a:tc>
                <a:tc>
                  <a:txBody>
                    <a:bodyPr/>
                    <a:lstStyle/>
                    <a:p>
                      <a:r>
                        <a:rPr lang="en-US" sz="1200" dirty="0"/>
                        <a:t>1-2</a:t>
                      </a:r>
                    </a:p>
                  </a:txBody>
                  <a:tcPr marL="68580" marR="68580" marT="34290" marB="34290"/>
                </a:tc>
                <a:tc>
                  <a:txBody>
                    <a:bodyPr/>
                    <a:lstStyle/>
                    <a:p>
                      <a:r>
                        <a:rPr lang="en-US" sz="1200" dirty="0"/>
                        <a:t>moderate</a:t>
                      </a:r>
                    </a:p>
                  </a:txBody>
                  <a:tcPr marL="68580" marR="68580" marT="34290" marB="34290"/>
                </a:tc>
                <a:extLst>
                  <a:ext uri="{0D108BD9-81ED-4DB2-BD59-A6C34878D82A}">
                    <a16:rowId xmlns:a16="http://schemas.microsoft.com/office/drawing/2014/main" val="3383902069"/>
                  </a:ext>
                </a:extLst>
              </a:tr>
              <a:tr h="281140">
                <a:tc>
                  <a:txBody>
                    <a:bodyPr/>
                    <a:lstStyle/>
                    <a:p>
                      <a:r>
                        <a:rPr lang="en-US" sz="1200" dirty="0"/>
                        <a:t>Leaves</a:t>
                      </a:r>
                    </a:p>
                  </a:txBody>
                  <a:tcPr marL="68580" marR="68580" marT="34290" marB="34290"/>
                </a:tc>
                <a:tc>
                  <a:txBody>
                    <a:bodyPr/>
                    <a:lstStyle/>
                    <a:p>
                      <a:r>
                        <a:rPr lang="en-US" sz="1200" dirty="0"/>
                        <a:t>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0.5-1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0.5-1</a:t>
                      </a:r>
                    </a:p>
                  </a:txBody>
                  <a:tcPr marL="68580" marR="68580" marT="34290" marB="34290"/>
                </a:tc>
                <a:tc>
                  <a:txBody>
                    <a:bodyPr/>
                    <a:lstStyle/>
                    <a:p>
                      <a:r>
                        <a:rPr lang="en-US" sz="1200" dirty="0"/>
                        <a:t>slow</a:t>
                      </a:r>
                    </a:p>
                  </a:txBody>
                  <a:tcPr marL="68580" marR="68580" marT="34290" marB="34290"/>
                </a:tc>
                <a:extLst>
                  <a:ext uri="{0D108BD9-81ED-4DB2-BD59-A6C34878D82A}">
                    <a16:rowId xmlns:a16="http://schemas.microsoft.com/office/drawing/2014/main" val="2729642811"/>
                  </a:ext>
                </a:extLst>
              </a:tr>
              <a:tr h="370508">
                <a:tc>
                  <a:txBody>
                    <a:bodyPr/>
                    <a:lstStyle/>
                    <a:p>
                      <a:r>
                        <a:rPr lang="en-US" sz="1200" dirty="0"/>
                        <a:t>Common Garden Fertilizer: Miracle Grow Fertilizer ™</a:t>
                      </a:r>
                    </a:p>
                  </a:txBody>
                  <a:tcPr marL="68580" marR="68580" marT="34290" marB="34290"/>
                </a:tc>
                <a:tc>
                  <a:txBody>
                    <a:bodyPr/>
                    <a:lstStyle/>
                    <a:p>
                      <a:r>
                        <a:rPr lang="en-US" sz="1200" dirty="0"/>
                        <a:t>24</a:t>
                      </a:r>
                    </a:p>
                  </a:txBody>
                  <a:tcPr marL="68580" marR="68580" marT="34290" marB="34290"/>
                </a:tc>
                <a:tc>
                  <a:txBody>
                    <a:bodyPr/>
                    <a:lstStyle/>
                    <a:p>
                      <a:r>
                        <a:rPr lang="en-US" sz="1200" dirty="0"/>
                        <a:t>8</a:t>
                      </a:r>
                    </a:p>
                  </a:txBody>
                  <a:tcPr marL="68580" marR="68580" marT="34290" marB="34290"/>
                </a:tc>
                <a:tc>
                  <a:txBody>
                    <a:bodyPr/>
                    <a:lstStyle/>
                    <a:p>
                      <a:r>
                        <a:rPr lang="en-US" sz="1200" dirty="0"/>
                        <a:t>16</a:t>
                      </a:r>
                    </a:p>
                  </a:txBody>
                  <a:tcPr marL="68580" marR="68580" marT="34290" marB="34290"/>
                </a:tc>
                <a:tc>
                  <a:txBody>
                    <a:bodyPr/>
                    <a:lstStyle/>
                    <a:p>
                      <a:r>
                        <a:rPr lang="en-US" sz="1200" dirty="0"/>
                        <a:t>moderate – very fast</a:t>
                      </a:r>
                    </a:p>
                  </a:txBody>
                  <a:tcPr marL="68580" marR="68580" marT="34290" marB="34290"/>
                </a:tc>
                <a:extLst>
                  <a:ext uri="{0D108BD9-81ED-4DB2-BD59-A6C34878D82A}">
                    <a16:rowId xmlns:a16="http://schemas.microsoft.com/office/drawing/2014/main" val="1735943093"/>
                  </a:ext>
                </a:extLst>
              </a:tr>
              <a:tr h="281140">
                <a:tc>
                  <a:txBody>
                    <a:bodyPr/>
                    <a:lstStyle/>
                    <a:p>
                      <a:r>
                        <a:rPr lang="en-US" sz="1200" dirty="0"/>
                        <a:t>Urea</a:t>
                      </a:r>
                    </a:p>
                  </a:txBody>
                  <a:tcPr marL="68580" marR="68580" marT="34290" marB="34290"/>
                </a:tc>
                <a:tc>
                  <a:txBody>
                    <a:bodyPr/>
                    <a:lstStyle/>
                    <a:p>
                      <a:r>
                        <a:rPr lang="en-US" sz="1200" dirty="0"/>
                        <a:t>46</a:t>
                      </a:r>
                    </a:p>
                  </a:txBody>
                  <a:tcPr marL="68580" marR="68580" marT="34290" marB="34290"/>
                </a:tc>
                <a:tc>
                  <a:txBody>
                    <a:bodyPr/>
                    <a:lstStyle/>
                    <a:p>
                      <a:r>
                        <a:rPr lang="en-US" sz="1200" dirty="0"/>
                        <a:t>0</a:t>
                      </a:r>
                    </a:p>
                  </a:txBody>
                  <a:tcPr marL="68580" marR="68580" marT="34290" marB="34290"/>
                </a:tc>
                <a:tc>
                  <a:txBody>
                    <a:bodyPr/>
                    <a:lstStyle/>
                    <a:p>
                      <a:r>
                        <a:rPr lang="en-US" sz="1200" dirty="0"/>
                        <a:t>0</a:t>
                      </a:r>
                    </a:p>
                  </a:txBody>
                  <a:tcPr marL="68580" marR="68580" marT="34290" marB="34290"/>
                </a:tc>
                <a:tc>
                  <a:txBody>
                    <a:bodyPr/>
                    <a:lstStyle/>
                    <a:p>
                      <a:r>
                        <a:rPr lang="en-US" sz="1200" dirty="0"/>
                        <a:t>very fast</a:t>
                      </a:r>
                    </a:p>
                  </a:txBody>
                  <a:tcPr marL="68580" marR="68580" marT="34290" marB="34290"/>
                </a:tc>
                <a:extLst>
                  <a:ext uri="{0D108BD9-81ED-4DB2-BD59-A6C34878D82A}">
                    <a16:rowId xmlns:a16="http://schemas.microsoft.com/office/drawing/2014/main" val="563100736"/>
                  </a:ext>
                </a:extLst>
              </a:tr>
              <a:tr h="281140">
                <a:tc>
                  <a:txBody>
                    <a:bodyPr/>
                    <a:lstStyle/>
                    <a:p>
                      <a:r>
                        <a:rPr lang="en-US" sz="1200" dirty="0"/>
                        <a:t>Diammonium phosphate (DAP)</a:t>
                      </a:r>
                    </a:p>
                  </a:txBody>
                  <a:tcPr marL="68580" marR="68580" marT="34290" marB="34290"/>
                </a:tc>
                <a:tc>
                  <a:txBody>
                    <a:bodyPr/>
                    <a:lstStyle/>
                    <a:p>
                      <a:r>
                        <a:rPr lang="en-US" sz="1200" dirty="0"/>
                        <a:t>18</a:t>
                      </a:r>
                    </a:p>
                  </a:txBody>
                  <a:tcPr marL="68580" marR="68580" marT="34290" marB="34290"/>
                </a:tc>
                <a:tc>
                  <a:txBody>
                    <a:bodyPr/>
                    <a:lstStyle/>
                    <a:p>
                      <a:r>
                        <a:rPr lang="en-US" sz="1200" dirty="0"/>
                        <a:t>46</a:t>
                      </a:r>
                    </a:p>
                  </a:txBody>
                  <a:tcPr marL="68580" marR="68580" marT="34290" marB="34290"/>
                </a:tc>
                <a:tc>
                  <a:txBody>
                    <a:bodyPr/>
                    <a:lstStyle/>
                    <a:p>
                      <a:r>
                        <a:rPr lang="en-US" sz="1200" dirty="0"/>
                        <a:t>0</a:t>
                      </a:r>
                    </a:p>
                  </a:txBody>
                  <a:tcPr marL="68580" marR="68580" marT="34290" marB="34290"/>
                </a:tc>
                <a:tc>
                  <a:txBody>
                    <a:bodyPr/>
                    <a:lstStyle/>
                    <a:p>
                      <a:r>
                        <a:rPr lang="en-US" sz="1200" dirty="0"/>
                        <a:t>very fast</a:t>
                      </a:r>
                    </a:p>
                  </a:txBody>
                  <a:tcPr marL="68580" marR="68580" marT="34290" marB="34290"/>
                </a:tc>
                <a:extLst>
                  <a:ext uri="{0D108BD9-81ED-4DB2-BD59-A6C34878D82A}">
                    <a16:rowId xmlns:a16="http://schemas.microsoft.com/office/drawing/2014/main" val="897548237"/>
                  </a:ext>
                </a:extLst>
              </a:tr>
            </a:tbl>
          </a:graphicData>
        </a:graphic>
      </p:graphicFrame>
      <p:sp>
        <p:nvSpPr>
          <p:cNvPr id="6" name="TextBox 5">
            <a:extLst>
              <a:ext uri="{FF2B5EF4-FFF2-40B4-BE49-F238E27FC236}">
                <a16:creationId xmlns:a16="http://schemas.microsoft.com/office/drawing/2014/main" id="{33ED2F61-8E29-0E22-05CD-A8012D094291}"/>
              </a:ext>
            </a:extLst>
          </p:cNvPr>
          <p:cNvSpPr txBox="1"/>
          <p:nvPr/>
        </p:nvSpPr>
        <p:spPr>
          <a:xfrm>
            <a:off x="308221" y="4179788"/>
            <a:ext cx="6147711" cy="415498"/>
          </a:xfrm>
          <a:prstGeom prst="rect">
            <a:avLst/>
          </a:prstGeom>
          <a:noFill/>
        </p:spPr>
        <p:txBody>
          <a:bodyPr wrap="square" rtlCol="0">
            <a:spAutoFit/>
          </a:bodyPr>
          <a:lstStyle/>
          <a:p>
            <a:r>
              <a:rPr lang="en-US" sz="1050" dirty="0"/>
              <a:t>Adapted from Purdue University Cooperative Extension Service and Nutrient and Manure Management Tables, University of Minnesota Extension</a:t>
            </a:r>
          </a:p>
        </p:txBody>
      </p:sp>
      <p:sp>
        <p:nvSpPr>
          <p:cNvPr id="4" name="TextBox 3">
            <a:extLst>
              <a:ext uri="{FF2B5EF4-FFF2-40B4-BE49-F238E27FC236}">
                <a16:creationId xmlns:a16="http://schemas.microsoft.com/office/drawing/2014/main" id="{6CBF6F95-3875-C441-99D1-3989A2DEF845}"/>
              </a:ext>
            </a:extLst>
          </p:cNvPr>
          <p:cNvSpPr txBox="1"/>
          <p:nvPr/>
        </p:nvSpPr>
        <p:spPr>
          <a:xfrm>
            <a:off x="4707924" y="2705970"/>
            <a:ext cx="4015946" cy="3416320"/>
          </a:xfrm>
          <a:prstGeom prst="rect">
            <a:avLst/>
          </a:prstGeom>
          <a:solidFill>
            <a:schemeClr val="bg1"/>
          </a:solidFill>
          <a:ln>
            <a:solidFill>
              <a:schemeClr val="tx1"/>
            </a:solidFill>
          </a:ln>
        </p:spPr>
        <p:txBody>
          <a:bodyPr wrap="square" rtlCol="0">
            <a:spAutoFit/>
          </a:bodyPr>
          <a:lstStyle/>
          <a:p>
            <a:r>
              <a:rPr lang="en-US" sz="2400" b="1" dirty="0"/>
              <a:t>Other Considerations:</a:t>
            </a:r>
          </a:p>
          <a:p>
            <a:pPr marL="214308" indent="-214308">
              <a:buFont typeface="Arial" panose="020B0604020202020204" pitchFamily="34" charset="0"/>
              <a:buChar char="•"/>
            </a:pPr>
            <a:r>
              <a:rPr lang="en-US" sz="2400" dirty="0"/>
              <a:t>Micronutrients</a:t>
            </a:r>
          </a:p>
          <a:p>
            <a:pPr marL="214308" indent="-214308">
              <a:buFont typeface="Arial" panose="020B0604020202020204" pitchFamily="34" charset="0"/>
              <a:buChar char="•"/>
            </a:pPr>
            <a:r>
              <a:rPr lang="en-US" sz="2400" dirty="0"/>
              <a:t>Market availability</a:t>
            </a:r>
          </a:p>
          <a:p>
            <a:pPr marL="214308" indent="-214308">
              <a:buFont typeface="Arial" panose="020B0604020202020204" pitchFamily="34" charset="0"/>
              <a:buChar char="•"/>
            </a:pPr>
            <a:r>
              <a:rPr lang="en-US" sz="2400" dirty="0"/>
              <a:t>Cost</a:t>
            </a:r>
          </a:p>
          <a:p>
            <a:pPr marL="214308" indent="-214308">
              <a:buFont typeface="Arial" panose="020B0604020202020204" pitchFamily="34" charset="0"/>
              <a:buChar char="•"/>
            </a:pPr>
            <a:r>
              <a:rPr lang="en-US" sz="2400" dirty="0"/>
              <a:t>Ease of use</a:t>
            </a:r>
          </a:p>
          <a:p>
            <a:pPr marL="214308" indent="-214308">
              <a:buFont typeface="Arial" panose="020B0604020202020204" pitchFamily="34" charset="0"/>
              <a:buChar char="•"/>
            </a:pPr>
            <a:r>
              <a:rPr lang="en-US" sz="2400" dirty="0"/>
              <a:t>Timing</a:t>
            </a:r>
          </a:p>
          <a:p>
            <a:pPr marL="214308" indent="-214308">
              <a:buFont typeface="Arial" panose="020B0604020202020204" pitchFamily="34" charset="0"/>
              <a:buChar char="•"/>
            </a:pPr>
            <a:r>
              <a:rPr lang="en-US" sz="2400" dirty="0"/>
              <a:t>Risk of loss</a:t>
            </a:r>
          </a:p>
          <a:p>
            <a:pPr marL="214308" indent="-214308">
              <a:buFont typeface="Arial" panose="020B0604020202020204" pitchFamily="34" charset="0"/>
              <a:buChar char="•"/>
            </a:pPr>
            <a:r>
              <a:rPr lang="en-US" sz="2400" dirty="0"/>
              <a:t>Pest and/or beneficial organisms</a:t>
            </a:r>
          </a:p>
        </p:txBody>
      </p:sp>
    </p:spTree>
    <p:extLst>
      <p:ext uri="{BB962C8B-B14F-4D97-AF65-F5344CB8AC3E}">
        <p14:creationId xmlns:p14="http://schemas.microsoft.com/office/powerpoint/2010/main" val="275059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3F5F941-5BBA-6AFA-8063-BB9B4BB92E93}"/>
              </a:ext>
            </a:extLst>
          </p:cNvPr>
          <p:cNvSpPr>
            <a:spLocks noGrp="1"/>
          </p:cNvSpPr>
          <p:nvPr>
            <p:ph type="body" sz="quarter" idx="11"/>
          </p:nvPr>
        </p:nvSpPr>
        <p:spPr>
          <a:xfrm>
            <a:off x="140678" y="531318"/>
            <a:ext cx="9003322" cy="1310849"/>
          </a:xfrm>
        </p:spPr>
        <p:txBody>
          <a:bodyPr>
            <a:normAutofit/>
          </a:bodyPr>
          <a:lstStyle/>
          <a:p>
            <a:r>
              <a:rPr lang="en-US" sz="3200" dirty="0"/>
              <a:t>Practices that Impact Nutrient Management and Soil Health</a:t>
            </a:r>
          </a:p>
        </p:txBody>
      </p:sp>
      <p:sp>
        <p:nvSpPr>
          <p:cNvPr id="5" name="Content Placeholder 4">
            <a:extLst>
              <a:ext uri="{FF2B5EF4-FFF2-40B4-BE49-F238E27FC236}">
                <a16:creationId xmlns:a16="http://schemas.microsoft.com/office/drawing/2014/main" id="{9F9C55F7-F014-7EF0-343A-BF4122B6E4B1}"/>
              </a:ext>
            </a:extLst>
          </p:cNvPr>
          <p:cNvSpPr>
            <a:spLocks noGrp="1"/>
          </p:cNvSpPr>
          <p:nvPr>
            <p:ph sz="quarter" idx="10"/>
          </p:nvPr>
        </p:nvSpPr>
        <p:spPr>
          <a:xfrm>
            <a:off x="282360" y="2311168"/>
            <a:ext cx="6746593" cy="3200400"/>
          </a:xfrm>
        </p:spPr>
        <p:txBody>
          <a:bodyPr>
            <a:normAutofit/>
          </a:bodyPr>
          <a:lstStyle/>
          <a:p>
            <a:r>
              <a:rPr lang="en-US" sz="2400" dirty="0"/>
              <a:t>CPS 333 – Amending Soil Properties with Gypsum Products</a:t>
            </a:r>
          </a:p>
          <a:p>
            <a:r>
              <a:rPr lang="en-US" sz="2400" dirty="0"/>
              <a:t>CPS 328 – Conservation Crop Rotation</a:t>
            </a:r>
          </a:p>
          <a:p>
            <a:r>
              <a:rPr lang="en-US" sz="2400" dirty="0"/>
              <a:t>CPS 336 – Soil Carbon Amendment </a:t>
            </a:r>
          </a:p>
          <a:p>
            <a:r>
              <a:rPr lang="en-US" sz="2400" dirty="0"/>
              <a:t>CPS 340 – Cover Crops</a:t>
            </a:r>
          </a:p>
          <a:p>
            <a:r>
              <a:rPr lang="en-US" sz="2400" dirty="0"/>
              <a:t>CPS 590 – Nutrient Management</a:t>
            </a:r>
          </a:p>
          <a:p>
            <a:r>
              <a:rPr lang="en-US" sz="2400" b="1" dirty="0"/>
              <a:t>Many others? Let’s discuss!</a:t>
            </a:r>
          </a:p>
          <a:p>
            <a:endParaRPr lang="en-US" dirty="0"/>
          </a:p>
        </p:txBody>
      </p:sp>
      <p:pic>
        <p:nvPicPr>
          <p:cNvPr id="3" name="Picture 2" descr="A tree growing from the ground&#10;&#10;Description automatically generated">
            <a:extLst>
              <a:ext uri="{FF2B5EF4-FFF2-40B4-BE49-F238E27FC236}">
                <a16:creationId xmlns:a16="http://schemas.microsoft.com/office/drawing/2014/main" id="{9A71F0AC-510D-4675-624C-296D03042796}"/>
              </a:ext>
            </a:extLst>
          </p:cNvPr>
          <p:cNvPicPr>
            <a:picLocks noChangeAspect="1"/>
          </p:cNvPicPr>
          <p:nvPr/>
        </p:nvPicPr>
        <p:blipFill rotWithShape="1">
          <a:blip r:embed="rId3"/>
          <a:srcRect l="21637" t="32546" r="41262" b="6052"/>
          <a:stretch/>
        </p:blipFill>
        <p:spPr>
          <a:xfrm>
            <a:off x="7170634" y="1316596"/>
            <a:ext cx="1973366" cy="4354661"/>
          </a:xfrm>
          <a:prstGeom prst="rect">
            <a:avLst/>
          </a:prstGeom>
        </p:spPr>
      </p:pic>
    </p:spTree>
    <p:extLst>
      <p:ext uri="{BB962C8B-B14F-4D97-AF65-F5344CB8AC3E}">
        <p14:creationId xmlns:p14="http://schemas.microsoft.com/office/powerpoint/2010/main" val="2477932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3BA60F-A67E-D66A-A00D-B329ED1E9E64}"/>
              </a:ext>
            </a:extLst>
          </p:cNvPr>
          <p:cNvSpPr>
            <a:spLocks noGrp="1"/>
          </p:cNvSpPr>
          <p:nvPr>
            <p:ph sz="quarter" idx="14"/>
          </p:nvPr>
        </p:nvSpPr>
        <p:spPr/>
        <p:txBody>
          <a:bodyPr/>
          <a:lstStyle/>
          <a:p>
            <a:r>
              <a:rPr lang="en-US" sz="3200" dirty="0"/>
              <a:t>Soil Sampling and Testing</a:t>
            </a:r>
          </a:p>
          <a:p>
            <a:r>
              <a:rPr lang="en-US" b="0" dirty="0"/>
              <a:t>How do we monitor soil health and nutrient status in the soil?</a:t>
            </a:r>
          </a:p>
        </p:txBody>
      </p:sp>
      <p:pic>
        <p:nvPicPr>
          <p:cNvPr id="5" name="Picture Placeholder 4" descr="A group of people kneeling in dirt&#10;&#10;Description automatically generated">
            <a:extLst>
              <a:ext uri="{FF2B5EF4-FFF2-40B4-BE49-F238E27FC236}">
                <a16:creationId xmlns:a16="http://schemas.microsoft.com/office/drawing/2014/main" id="{1AF4E925-3BDE-8C28-E637-F48B379563A2}"/>
              </a:ext>
            </a:extLst>
          </p:cNvPr>
          <p:cNvPicPr>
            <a:picLocks noGrp="1" noChangeAspect="1"/>
          </p:cNvPicPr>
          <p:nvPr>
            <p:ph type="pic" sz="quarter" idx="11"/>
          </p:nvPr>
        </p:nvPicPr>
        <p:blipFill>
          <a:blip r:embed="rId2"/>
          <a:srcRect t="15495" b="15495"/>
          <a:stretch>
            <a:fillRect/>
          </a:stretch>
        </p:blipFill>
        <p:spPr/>
      </p:pic>
    </p:spTree>
    <p:extLst>
      <p:ext uri="{BB962C8B-B14F-4D97-AF65-F5344CB8AC3E}">
        <p14:creationId xmlns:p14="http://schemas.microsoft.com/office/powerpoint/2010/main" val="1545959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01167-828C-BD8A-7243-F2403C12967F}"/>
              </a:ext>
            </a:extLst>
          </p:cNvPr>
          <p:cNvSpPr>
            <a:spLocks noGrp="1"/>
          </p:cNvSpPr>
          <p:nvPr>
            <p:ph type="body" sz="quarter" idx="11"/>
          </p:nvPr>
        </p:nvSpPr>
        <p:spPr/>
        <p:txBody>
          <a:bodyPr/>
          <a:lstStyle/>
          <a:p>
            <a:r>
              <a:rPr lang="en-US" sz="3200" dirty="0"/>
              <a:t>Soil Health Monitoring Analogy</a:t>
            </a:r>
          </a:p>
        </p:txBody>
      </p:sp>
      <p:graphicFrame>
        <p:nvGraphicFramePr>
          <p:cNvPr id="4" name="Table 3">
            <a:extLst>
              <a:ext uri="{FF2B5EF4-FFF2-40B4-BE49-F238E27FC236}">
                <a16:creationId xmlns:a16="http://schemas.microsoft.com/office/drawing/2014/main" id="{984311C3-BE15-463D-456E-F6F33910AAC1}"/>
              </a:ext>
            </a:extLst>
          </p:cNvPr>
          <p:cNvGraphicFramePr>
            <a:graphicFrameLocks noGrp="1"/>
          </p:cNvGraphicFramePr>
          <p:nvPr>
            <p:extLst>
              <p:ext uri="{D42A27DB-BD31-4B8C-83A1-F6EECF244321}">
                <p14:modId xmlns:p14="http://schemas.microsoft.com/office/powerpoint/2010/main" val="1661598414"/>
              </p:ext>
            </p:extLst>
          </p:nvPr>
        </p:nvGraphicFramePr>
        <p:xfrm>
          <a:off x="650631" y="2125362"/>
          <a:ext cx="7529541" cy="3793522"/>
        </p:xfrm>
        <a:graphic>
          <a:graphicData uri="http://schemas.openxmlformats.org/drawingml/2006/table">
            <a:tbl>
              <a:tblPr firstRow="1" bandRow="1">
                <a:tableStyleId>{5C22544A-7EE6-4342-B048-85BDC9FD1C3A}</a:tableStyleId>
              </a:tblPr>
              <a:tblGrid>
                <a:gridCol w="3122172">
                  <a:extLst>
                    <a:ext uri="{9D8B030D-6E8A-4147-A177-3AD203B41FA5}">
                      <a16:colId xmlns:a16="http://schemas.microsoft.com/office/drawing/2014/main" val="4123470930"/>
                    </a:ext>
                  </a:extLst>
                </a:gridCol>
                <a:gridCol w="1347973">
                  <a:extLst>
                    <a:ext uri="{9D8B030D-6E8A-4147-A177-3AD203B41FA5}">
                      <a16:colId xmlns:a16="http://schemas.microsoft.com/office/drawing/2014/main" val="3119950156"/>
                    </a:ext>
                  </a:extLst>
                </a:gridCol>
                <a:gridCol w="3059396">
                  <a:extLst>
                    <a:ext uri="{9D8B030D-6E8A-4147-A177-3AD203B41FA5}">
                      <a16:colId xmlns:a16="http://schemas.microsoft.com/office/drawing/2014/main" val="4286341438"/>
                    </a:ext>
                  </a:extLst>
                </a:gridCol>
              </a:tblGrid>
              <a:tr h="1033101">
                <a:tc>
                  <a:txBody>
                    <a:bodyPr/>
                    <a:lstStyle/>
                    <a:p>
                      <a:pPr algn="ctr"/>
                      <a:r>
                        <a:rPr lang="en-US" sz="2400" dirty="0">
                          <a:latin typeface="+mn-lt"/>
                          <a:cs typeface="Arial" panose="020B0604020202020204" pitchFamily="34" charset="0"/>
                        </a:rPr>
                        <a:t>Human Health</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pPr algn="ctr"/>
                      <a:r>
                        <a:rPr lang="en-US" sz="2400" dirty="0">
                          <a:latin typeface="+mn-lt"/>
                          <a:cs typeface="Arial" panose="020B0604020202020204" pitchFamily="34" charset="0"/>
                        </a:rPr>
                        <a:t>Soil Health</a:t>
                      </a:r>
                    </a:p>
                  </a:txBody>
                  <a:tcPr marL="68580" marR="68580" marT="34290" marB="34290"/>
                </a:tc>
                <a:extLst>
                  <a:ext uri="{0D108BD9-81ED-4DB2-BD59-A6C34878D82A}">
                    <a16:rowId xmlns:a16="http://schemas.microsoft.com/office/drawing/2014/main" val="1804093574"/>
                  </a:ext>
                </a:extLst>
              </a:tr>
              <a:tr h="982975">
                <a:tc>
                  <a:txBody>
                    <a:bodyPr/>
                    <a:lstStyle/>
                    <a:p>
                      <a:pPr algn="ctr"/>
                      <a:r>
                        <a:rPr lang="en-US" sz="2400" dirty="0">
                          <a:latin typeface="+mn-lt"/>
                          <a:cs typeface="Arial" panose="020B0604020202020204" pitchFamily="34" charset="0"/>
                        </a:rPr>
                        <a:t>Given Physical Attributes</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pPr algn="ctr"/>
                      <a:r>
                        <a:rPr lang="en-US" sz="2400" dirty="0">
                          <a:latin typeface="+mn-lt"/>
                          <a:cs typeface="Arial" panose="020B0604020202020204" pitchFamily="34" charset="0"/>
                        </a:rPr>
                        <a:t>Inherent Soil Properties</a:t>
                      </a:r>
                    </a:p>
                  </a:txBody>
                  <a:tcPr marL="68580" marR="68580" marT="34290" marB="34290"/>
                </a:tc>
                <a:extLst>
                  <a:ext uri="{0D108BD9-81ED-4DB2-BD59-A6C34878D82A}">
                    <a16:rowId xmlns:a16="http://schemas.microsoft.com/office/drawing/2014/main" val="2490395500"/>
                  </a:ext>
                </a:extLst>
              </a:tr>
              <a:tr h="982975">
                <a:tc>
                  <a:txBody>
                    <a:bodyPr/>
                    <a:lstStyle/>
                    <a:p>
                      <a:pPr algn="ctr"/>
                      <a:r>
                        <a:rPr lang="en-US" sz="2400" dirty="0">
                          <a:latin typeface="+mn-lt"/>
                          <a:cs typeface="Arial" panose="020B0604020202020204" pitchFamily="34" charset="0"/>
                        </a:rPr>
                        <a:t>Weight, Blood Pressure</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pPr algn="ctr"/>
                      <a:r>
                        <a:rPr lang="en-US" sz="2400" dirty="0">
                          <a:latin typeface="+mn-lt"/>
                          <a:cs typeface="Arial" panose="020B0604020202020204" pitchFamily="34" charset="0"/>
                        </a:rPr>
                        <a:t>Soil Health Indicators</a:t>
                      </a:r>
                    </a:p>
                  </a:txBody>
                  <a:tcPr marL="68580" marR="68580" marT="34290" marB="34290"/>
                </a:tc>
                <a:extLst>
                  <a:ext uri="{0D108BD9-81ED-4DB2-BD59-A6C34878D82A}">
                    <a16:rowId xmlns:a16="http://schemas.microsoft.com/office/drawing/2014/main" val="1974337430"/>
                  </a:ext>
                </a:extLst>
              </a:tr>
              <a:tr h="794471">
                <a:tc>
                  <a:txBody>
                    <a:bodyPr/>
                    <a:lstStyle/>
                    <a:p>
                      <a:pPr algn="ctr"/>
                      <a:r>
                        <a:rPr lang="en-US" sz="2400" dirty="0">
                          <a:latin typeface="+mn-lt"/>
                          <a:cs typeface="Arial" panose="020B0604020202020204" pitchFamily="34" charset="0"/>
                        </a:rPr>
                        <a:t>Blood Test</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pPr algn="ctr"/>
                      <a:r>
                        <a:rPr lang="en-US" sz="2400" dirty="0">
                          <a:latin typeface="+mn-lt"/>
                          <a:cs typeface="Arial" panose="020B0604020202020204" pitchFamily="34" charset="0"/>
                        </a:rPr>
                        <a:t>Soil Fertility Test</a:t>
                      </a:r>
                    </a:p>
                  </a:txBody>
                  <a:tcPr marL="68580" marR="68580" marT="34290" marB="34290"/>
                </a:tc>
                <a:extLst>
                  <a:ext uri="{0D108BD9-81ED-4DB2-BD59-A6C34878D82A}">
                    <a16:rowId xmlns:a16="http://schemas.microsoft.com/office/drawing/2014/main" val="4129347322"/>
                  </a:ext>
                </a:extLst>
              </a:tr>
            </a:tbl>
          </a:graphicData>
        </a:graphic>
      </p:graphicFrame>
      <p:sp>
        <p:nvSpPr>
          <p:cNvPr id="7" name="Arrow: Right 6">
            <a:extLst>
              <a:ext uri="{FF2B5EF4-FFF2-40B4-BE49-F238E27FC236}">
                <a16:creationId xmlns:a16="http://schemas.microsoft.com/office/drawing/2014/main" id="{82839D31-4C23-EFC6-DFC6-2D5690C142B3}"/>
              </a:ext>
            </a:extLst>
          </p:cNvPr>
          <p:cNvSpPr/>
          <p:nvPr/>
        </p:nvSpPr>
        <p:spPr>
          <a:xfrm>
            <a:off x="4090548" y="3429000"/>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Arrow: Right 7">
            <a:extLst>
              <a:ext uri="{FF2B5EF4-FFF2-40B4-BE49-F238E27FC236}">
                <a16:creationId xmlns:a16="http://schemas.microsoft.com/office/drawing/2014/main" id="{C75B8FC1-87CB-A093-A3EA-4964ABEE4BDA}"/>
              </a:ext>
            </a:extLst>
          </p:cNvPr>
          <p:cNvSpPr/>
          <p:nvPr/>
        </p:nvSpPr>
        <p:spPr>
          <a:xfrm>
            <a:off x="4048498" y="4249496"/>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Arrow: Right 8">
            <a:extLst>
              <a:ext uri="{FF2B5EF4-FFF2-40B4-BE49-F238E27FC236}">
                <a16:creationId xmlns:a16="http://schemas.microsoft.com/office/drawing/2014/main" id="{767557A7-1E58-7091-B944-7FA8FFA2CA84}"/>
              </a:ext>
            </a:extLst>
          </p:cNvPr>
          <p:cNvSpPr/>
          <p:nvPr/>
        </p:nvSpPr>
        <p:spPr>
          <a:xfrm>
            <a:off x="4090548" y="5374546"/>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30884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01167-828C-BD8A-7243-F2403C12967F}"/>
              </a:ext>
            </a:extLst>
          </p:cNvPr>
          <p:cNvSpPr>
            <a:spLocks noGrp="1"/>
          </p:cNvSpPr>
          <p:nvPr>
            <p:ph type="body" sz="quarter" idx="11"/>
          </p:nvPr>
        </p:nvSpPr>
        <p:spPr>
          <a:xfrm>
            <a:off x="188091" y="488007"/>
            <a:ext cx="8767818" cy="531082"/>
          </a:xfrm>
        </p:spPr>
        <p:txBody>
          <a:bodyPr/>
          <a:lstStyle/>
          <a:p>
            <a:r>
              <a:rPr lang="en-US" sz="3200" dirty="0"/>
              <a:t>Soil Health Monitoring Resources</a:t>
            </a:r>
          </a:p>
        </p:txBody>
      </p:sp>
      <p:graphicFrame>
        <p:nvGraphicFramePr>
          <p:cNvPr id="4" name="Table 3">
            <a:extLst>
              <a:ext uri="{FF2B5EF4-FFF2-40B4-BE49-F238E27FC236}">
                <a16:creationId xmlns:a16="http://schemas.microsoft.com/office/drawing/2014/main" id="{984311C3-BE15-463D-456E-F6F33910AAC1}"/>
              </a:ext>
            </a:extLst>
          </p:cNvPr>
          <p:cNvGraphicFramePr>
            <a:graphicFrameLocks noGrp="1"/>
          </p:cNvGraphicFramePr>
          <p:nvPr>
            <p:extLst>
              <p:ext uri="{D42A27DB-BD31-4B8C-83A1-F6EECF244321}">
                <p14:modId xmlns:p14="http://schemas.microsoft.com/office/powerpoint/2010/main" val="3537515654"/>
              </p:ext>
            </p:extLst>
          </p:nvPr>
        </p:nvGraphicFramePr>
        <p:xfrm>
          <a:off x="729763" y="1370006"/>
          <a:ext cx="7403124" cy="4734446"/>
        </p:xfrm>
        <a:graphic>
          <a:graphicData uri="http://schemas.openxmlformats.org/drawingml/2006/table">
            <a:tbl>
              <a:tblPr firstRow="1" bandRow="1">
                <a:tableStyleId>{5C22544A-7EE6-4342-B048-85BDC9FD1C3A}</a:tableStyleId>
              </a:tblPr>
              <a:tblGrid>
                <a:gridCol w="2858672">
                  <a:extLst>
                    <a:ext uri="{9D8B030D-6E8A-4147-A177-3AD203B41FA5}">
                      <a16:colId xmlns:a16="http://schemas.microsoft.com/office/drawing/2014/main" val="4123470930"/>
                    </a:ext>
                  </a:extLst>
                </a:gridCol>
                <a:gridCol w="904436">
                  <a:extLst>
                    <a:ext uri="{9D8B030D-6E8A-4147-A177-3AD203B41FA5}">
                      <a16:colId xmlns:a16="http://schemas.microsoft.com/office/drawing/2014/main" val="3119950156"/>
                    </a:ext>
                  </a:extLst>
                </a:gridCol>
                <a:gridCol w="3640016">
                  <a:extLst>
                    <a:ext uri="{9D8B030D-6E8A-4147-A177-3AD203B41FA5}">
                      <a16:colId xmlns:a16="http://schemas.microsoft.com/office/drawing/2014/main" val="1436270510"/>
                    </a:ext>
                  </a:extLst>
                </a:gridCol>
              </a:tblGrid>
              <a:tr h="840901">
                <a:tc>
                  <a:txBody>
                    <a:bodyPr/>
                    <a:lstStyle/>
                    <a:p>
                      <a:r>
                        <a:rPr lang="en-US" sz="2400" dirty="0">
                          <a:latin typeface="+mn-lt"/>
                          <a:cs typeface="Arial" panose="020B0604020202020204" pitchFamily="34" charset="0"/>
                        </a:rPr>
                        <a:t>Soil Health</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r>
                        <a:rPr lang="en-US" sz="2400" dirty="0">
                          <a:latin typeface="+mn-lt"/>
                          <a:cs typeface="Arial" panose="020B0604020202020204" pitchFamily="34" charset="0"/>
                        </a:rPr>
                        <a:t>Potential Resources</a:t>
                      </a:r>
                    </a:p>
                  </a:txBody>
                  <a:tcPr marL="68580" marR="68580" marT="34290" marB="34290"/>
                </a:tc>
                <a:extLst>
                  <a:ext uri="{0D108BD9-81ED-4DB2-BD59-A6C34878D82A}">
                    <a16:rowId xmlns:a16="http://schemas.microsoft.com/office/drawing/2014/main" val="1804093574"/>
                  </a:ext>
                </a:extLst>
              </a:tr>
              <a:tr h="891540">
                <a:tc>
                  <a:txBody>
                    <a:bodyPr/>
                    <a:lstStyle/>
                    <a:p>
                      <a:r>
                        <a:rPr lang="en-US" sz="2400" dirty="0">
                          <a:latin typeface="+mn-lt"/>
                          <a:cs typeface="Arial" panose="020B0604020202020204" pitchFamily="34" charset="0"/>
                        </a:rPr>
                        <a:t>Inherent Soil Properties</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r>
                        <a:rPr lang="en-US" sz="2400" dirty="0">
                          <a:latin typeface="+mn-lt"/>
                          <a:cs typeface="Arial" panose="020B0604020202020204" pitchFamily="34" charset="0"/>
                        </a:rPr>
                        <a:t>Soil type and static characteristics from Web Soil Survey</a:t>
                      </a:r>
                    </a:p>
                    <a:p>
                      <a:r>
                        <a:rPr lang="en-US" sz="2400" dirty="0">
                          <a:latin typeface="+mn-lt"/>
                          <a:cs typeface="Arial" panose="020B0604020202020204" pitchFamily="34" charset="0"/>
                        </a:rPr>
                        <a:t>Texture Analysis</a:t>
                      </a:r>
                    </a:p>
                  </a:txBody>
                  <a:tcPr marL="68580" marR="68580" marT="34290" marB="34290"/>
                </a:tc>
                <a:extLst>
                  <a:ext uri="{0D108BD9-81ED-4DB2-BD59-A6C34878D82A}">
                    <a16:rowId xmlns:a16="http://schemas.microsoft.com/office/drawing/2014/main" val="2490395500"/>
                  </a:ext>
                </a:extLst>
              </a:tr>
              <a:tr h="830305">
                <a:tc>
                  <a:txBody>
                    <a:bodyPr/>
                    <a:lstStyle/>
                    <a:p>
                      <a:r>
                        <a:rPr lang="en-US" sz="2400" dirty="0">
                          <a:latin typeface="+mn-lt"/>
                          <a:cs typeface="Arial" panose="020B0604020202020204" pitchFamily="34" charset="0"/>
                        </a:rPr>
                        <a:t>Soil Health Indicators</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r>
                        <a:rPr lang="en-US" sz="2400" dirty="0">
                          <a:latin typeface="+mn-lt"/>
                          <a:cs typeface="Arial" panose="020B0604020202020204" pitchFamily="34" charset="0"/>
                        </a:rPr>
                        <a:t>CEMA 216</a:t>
                      </a:r>
                    </a:p>
                    <a:p>
                      <a:r>
                        <a:rPr lang="en-US" sz="2400" dirty="0">
                          <a:latin typeface="+mn-lt"/>
                          <a:cs typeface="Arial" panose="020B0604020202020204" pitchFamily="34" charset="0"/>
                        </a:rPr>
                        <a:t>Soil Health Testing</a:t>
                      </a:r>
                    </a:p>
                  </a:txBody>
                  <a:tcPr marL="68580" marR="68580" marT="34290" marB="34290"/>
                </a:tc>
                <a:extLst>
                  <a:ext uri="{0D108BD9-81ED-4DB2-BD59-A6C34878D82A}">
                    <a16:rowId xmlns:a16="http://schemas.microsoft.com/office/drawing/2014/main" val="1974337430"/>
                  </a:ext>
                </a:extLst>
              </a:tr>
              <a:tr h="1099640">
                <a:tc>
                  <a:txBody>
                    <a:bodyPr/>
                    <a:lstStyle/>
                    <a:p>
                      <a:r>
                        <a:rPr lang="en-US" sz="2400" dirty="0">
                          <a:latin typeface="+mn-lt"/>
                          <a:cs typeface="Arial" panose="020B0604020202020204" pitchFamily="34" charset="0"/>
                        </a:rPr>
                        <a:t>Soil Fertility Test</a:t>
                      </a:r>
                    </a:p>
                  </a:txBody>
                  <a:tcPr marL="68580" marR="68580" marT="34290" marB="34290"/>
                </a:tc>
                <a:tc>
                  <a:txBody>
                    <a:bodyPr/>
                    <a:lstStyle/>
                    <a:p>
                      <a:endParaRPr lang="en-US" sz="2400" dirty="0">
                        <a:latin typeface="+mn-lt"/>
                      </a:endParaRPr>
                    </a:p>
                  </a:txBody>
                  <a:tcPr marL="68580" marR="68580" marT="34290" marB="34290">
                    <a:solidFill>
                      <a:schemeClr val="bg1"/>
                    </a:solidFill>
                  </a:tcPr>
                </a:tc>
                <a:tc>
                  <a:txBody>
                    <a:bodyPr/>
                    <a:lstStyle/>
                    <a:p>
                      <a:r>
                        <a:rPr lang="en-US" sz="2400" dirty="0">
                          <a:latin typeface="+mn-lt"/>
                          <a:cs typeface="Arial" panose="020B0604020202020204" pitchFamily="34" charset="0"/>
                        </a:rPr>
                        <a:t>CEMA 217</a:t>
                      </a:r>
                    </a:p>
                    <a:p>
                      <a:r>
                        <a:rPr lang="en-US" sz="2400" dirty="0">
                          <a:latin typeface="+mn-lt"/>
                          <a:cs typeface="Arial" panose="020B0604020202020204" pitchFamily="34" charset="0"/>
                        </a:rPr>
                        <a:t>Soil and Source Testing for Nutrient Management </a:t>
                      </a:r>
                    </a:p>
                  </a:txBody>
                  <a:tcPr marL="68580" marR="68580" marT="34290" marB="34290"/>
                </a:tc>
                <a:extLst>
                  <a:ext uri="{0D108BD9-81ED-4DB2-BD59-A6C34878D82A}">
                    <a16:rowId xmlns:a16="http://schemas.microsoft.com/office/drawing/2014/main" val="4129347322"/>
                  </a:ext>
                </a:extLst>
              </a:tr>
            </a:tbl>
          </a:graphicData>
        </a:graphic>
      </p:graphicFrame>
      <p:sp>
        <p:nvSpPr>
          <p:cNvPr id="7" name="Arrow: Right 6">
            <a:extLst>
              <a:ext uri="{FF2B5EF4-FFF2-40B4-BE49-F238E27FC236}">
                <a16:creationId xmlns:a16="http://schemas.microsoft.com/office/drawing/2014/main" id="{82839D31-4C23-EFC6-DFC6-2D5690C142B3}"/>
              </a:ext>
            </a:extLst>
          </p:cNvPr>
          <p:cNvSpPr/>
          <p:nvPr/>
        </p:nvSpPr>
        <p:spPr>
          <a:xfrm>
            <a:off x="3633113" y="2970334"/>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Arrow: Right 7">
            <a:extLst>
              <a:ext uri="{FF2B5EF4-FFF2-40B4-BE49-F238E27FC236}">
                <a16:creationId xmlns:a16="http://schemas.microsoft.com/office/drawing/2014/main" id="{C75B8FC1-87CB-A093-A3EA-4964ABEE4BDA}"/>
              </a:ext>
            </a:extLst>
          </p:cNvPr>
          <p:cNvSpPr/>
          <p:nvPr/>
        </p:nvSpPr>
        <p:spPr>
          <a:xfrm>
            <a:off x="3633113" y="3867941"/>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Arrow: Right 8">
            <a:extLst>
              <a:ext uri="{FF2B5EF4-FFF2-40B4-BE49-F238E27FC236}">
                <a16:creationId xmlns:a16="http://schemas.microsoft.com/office/drawing/2014/main" id="{767557A7-1E58-7091-B944-7FA8FFA2CA84}"/>
              </a:ext>
            </a:extLst>
          </p:cNvPr>
          <p:cNvSpPr/>
          <p:nvPr/>
        </p:nvSpPr>
        <p:spPr>
          <a:xfrm>
            <a:off x="3633113" y="4765549"/>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04394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B02048-B061-AF50-D3AD-2CEE1751D96C}"/>
              </a:ext>
            </a:extLst>
          </p:cNvPr>
          <p:cNvSpPr>
            <a:spLocks noGrp="1"/>
          </p:cNvSpPr>
          <p:nvPr>
            <p:ph type="body" sz="quarter" idx="11"/>
          </p:nvPr>
        </p:nvSpPr>
        <p:spPr>
          <a:xfrm>
            <a:off x="147582" y="536141"/>
            <a:ext cx="8767818" cy="1070237"/>
          </a:xfrm>
        </p:spPr>
        <p:txBody>
          <a:bodyPr>
            <a:normAutofit/>
          </a:bodyPr>
          <a:lstStyle/>
          <a:p>
            <a:r>
              <a:rPr lang="en-US" sz="3200" dirty="0"/>
              <a:t>Common Components of Soil Fertility and Soil Health Lab Tests</a:t>
            </a:r>
          </a:p>
          <a:p>
            <a:endParaRPr lang="en-US" dirty="0"/>
          </a:p>
        </p:txBody>
      </p:sp>
      <p:pic>
        <p:nvPicPr>
          <p:cNvPr id="5" name="Content Placeholder 4">
            <a:extLst>
              <a:ext uri="{FF2B5EF4-FFF2-40B4-BE49-F238E27FC236}">
                <a16:creationId xmlns:a16="http://schemas.microsoft.com/office/drawing/2014/main" id="{CAB223C3-069D-11C0-CEB3-59E993A184A8}"/>
              </a:ext>
            </a:extLst>
          </p:cNvPr>
          <p:cNvPicPr>
            <a:picLocks noGrp="1" noChangeAspect="1"/>
          </p:cNvPicPr>
          <p:nvPr>
            <p:ph sz="quarter" idx="10"/>
          </p:nvPr>
        </p:nvPicPr>
        <p:blipFill>
          <a:blip r:embed="rId3"/>
          <a:stretch>
            <a:fillRect/>
          </a:stretch>
        </p:blipFill>
        <p:spPr>
          <a:xfrm>
            <a:off x="691978" y="1521473"/>
            <a:ext cx="7067571" cy="4800386"/>
          </a:xfrm>
        </p:spPr>
      </p:pic>
    </p:spTree>
    <p:extLst>
      <p:ext uri="{BB962C8B-B14F-4D97-AF65-F5344CB8AC3E}">
        <p14:creationId xmlns:p14="http://schemas.microsoft.com/office/powerpoint/2010/main" val="1013280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body" sz="quarter" idx="11"/>
          </p:nvPr>
        </p:nvSpPr>
        <p:spPr/>
        <p:txBody>
          <a:bodyPr/>
          <a:lstStyle/>
          <a:p>
            <a:r>
              <a:rPr lang="en-US" sz="3200" dirty="0"/>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379075" y="2403417"/>
            <a:ext cx="6318326" cy="3115680"/>
          </a:xfrm>
        </p:spPr>
        <p:txBody>
          <a:bodyPr>
            <a:normAutofit/>
          </a:bodyPr>
          <a:lstStyle/>
          <a:p>
            <a:pPr marL="257168" indent="-257168"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To introduce role of soil fertility and pH to SH.</a:t>
            </a:r>
          </a:p>
          <a:p>
            <a:pPr marL="257168" indent="-257168" fontAlgn="base">
              <a:spcBef>
                <a:spcPts val="0"/>
              </a:spcBef>
              <a:buFont typeface="+mj-lt"/>
              <a:buAutoNum type="arabicPeriod"/>
            </a:pPr>
            <a:r>
              <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rPr>
              <a:t> Explore some </a:t>
            </a: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common nutrient sources in small scale systems.</a:t>
            </a:r>
          </a:p>
          <a:p>
            <a:pPr marL="257168" indent="-257168" fontAlgn="base">
              <a:spcBef>
                <a:spcPts val="0"/>
              </a:spcBef>
              <a:buFont typeface="+mj-lt"/>
              <a:buAutoNum type="arabicPeriod"/>
            </a:pPr>
            <a:endPar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endParaRPr>
          </a:p>
          <a:p>
            <a:pPr marL="257168" indent="-257168"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Explore available nutrient management resources and tools.</a:t>
            </a:r>
          </a:p>
          <a:p>
            <a:pPr marL="0" indent="0" fontAlgn="base">
              <a:spcBef>
                <a:spcPts val="0"/>
              </a:spcBef>
              <a:buNone/>
            </a:pPr>
            <a:endPar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endParaRPr>
          </a:p>
        </p:txBody>
      </p:sp>
      <p:pic>
        <p:nvPicPr>
          <p:cNvPr id="7" name="Picture Placeholder 6" descr="A garden with plants in the ground&#10;&#10;Description automatically generated with medium confidence">
            <a:extLst>
              <a:ext uri="{FF2B5EF4-FFF2-40B4-BE49-F238E27FC236}">
                <a16:creationId xmlns:a16="http://schemas.microsoft.com/office/drawing/2014/main" id="{BA50F697-D411-5188-FD04-029B199F02EF}"/>
              </a:ext>
            </a:extLst>
          </p:cNvPr>
          <p:cNvPicPr>
            <a:picLocks noGrp="1" noChangeAspect="1"/>
          </p:cNvPicPr>
          <p:nvPr>
            <p:ph type="pic" sz="quarter" idx="12"/>
          </p:nvPr>
        </p:nvPicPr>
        <p:blipFill>
          <a:blip r:embed="rId2"/>
          <a:srcRect t="20479" b="20479"/>
          <a:stretch>
            <a:fillRect/>
          </a:stretch>
        </p:blipFill>
        <p:spPr>
          <a:xfrm rot="5400000">
            <a:off x="5849014" y="2391439"/>
            <a:ext cx="3914775" cy="2217999"/>
          </a:xfrm>
        </p:spPr>
      </p:pic>
    </p:spTree>
    <p:extLst>
      <p:ext uri="{BB962C8B-B14F-4D97-AF65-F5344CB8AC3E}">
        <p14:creationId xmlns:p14="http://schemas.microsoft.com/office/powerpoint/2010/main" val="151821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B11C10-02B6-2F56-C204-71F779D5E52D}"/>
              </a:ext>
            </a:extLst>
          </p:cNvPr>
          <p:cNvSpPr>
            <a:spLocks noGrp="1"/>
          </p:cNvSpPr>
          <p:nvPr>
            <p:ph type="body" sz="quarter" idx="11"/>
          </p:nvPr>
        </p:nvSpPr>
        <p:spPr>
          <a:xfrm>
            <a:off x="147582" y="567163"/>
            <a:ext cx="8767818" cy="531082"/>
          </a:xfrm>
        </p:spPr>
        <p:txBody>
          <a:bodyPr/>
          <a:lstStyle/>
          <a:p>
            <a:r>
              <a:rPr lang="en-US" sz="3200" dirty="0"/>
              <a:t>CEMA 216 and 217 Sampling Comparison</a:t>
            </a:r>
          </a:p>
        </p:txBody>
      </p:sp>
      <p:graphicFrame>
        <p:nvGraphicFramePr>
          <p:cNvPr id="4" name="Content Placeholder 3">
            <a:extLst>
              <a:ext uri="{FF2B5EF4-FFF2-40B4-BE49-F238E27FC236}">
                <a16:creationId xmlns:a16="http://schemas.microsoft.com/office/drawing/2014/main" id="{00A99BDC-B92E-F63A-9D2E-0D36712B55A0}"/>
              </a:ext>
            </a:extLst>
          </p:cNvPr>
          <p:cNvGraphicFramePr>
            <a:graphicFrameLocks noGrp="1"/>
          </p:cNvGraphicFramePr>
          <p:nvPr>
            <p:ph sz="quarter" idx="10"/>
            <p:extLst>
              <p:ext uri="{D42A27DB-BD31-4B8C-83A1-F6EECF244321}">
                <p14:modId xmlns:p14="http://schemas.microsoft.com/office/powerpoint/2010/main" val="1059368870"/>
              </p:ext>
            </p:extLst>
          </p:nvPr>
        </p:nvGraphicFramePr>
        <p:xfrm>
          <a:off x="378620" y="1403494"/>
          <a:ext cx="8320537" cy="1876666"/>
        </p:xfrm>
        <a:graphic>
          <a:graphicData uri="http://schemas.openxmlformats.org/drawingml/2006/table">
            <a:tbl>
              <a:tblPr firstRow="1" bandRow="1">
                <a:tableStyleId>{21E4AEA4-8DFA-4A89-87EB-49C32662AFE0}</a:tableStyleId>
              </a:tblPr>
              <a:tblGrid>
                <a:gridCol w="1162433">
                  <a:extLst>
                    <a:ext uri="{9D8B030D-6E8A-4147-A177-3AD203B41FA5}">
                      <a16:colId xmlns:a16="http://schemas.microsoft.com/office/drawing/2014/main" val="3299098780"/>
                    </a:ext>
                  </a:extLst>
                </a:gridCol>
                <a:gridCol w="1659989">
                  <a:extLst>
                    <a:ext uri="{9D8B030D-6E8A-4147-A177-3AD203B41FA5}">
                      <a16:colId xmlns:a16="http://schemas.microsoft.com/office/drawing/2014/main" val="3065041311"/>
                    </a:ext>
                  </a:extLst>
                </a:gridCol>
                <a:gridCol w="1285772">
                  <a:extLst>
                    <a:ext uri="{9D8B030D-6E8A-4147-A177-3AD203B41FA5}">
                      <a16:colId xmlns:a16="http://schemas.microsoft.com/office/drawing/2014/main" val="1908673819"/>
                    </a:ext>
                  </a:extLst>
                </a:gridCol>
                <a:gridCol w="1766937">
                  <a:extLst>
                    <a:ext uri="{9D8B030D-6E8A-4147-A177-3AD203B41FA5}">
                      <a16:colId xmlns:a16="http://schemas.microsoft.com/office/drawing/2014/main" val="1432407179"/>
                    </a:ext>
                  </a:extLst>
                </a:gridCol>
                <a:gridCol w="2445406">
                  <a:extLst>
                    <a:ext uri="{9D8B030D-6E8A-4147-A177-3AD203B41FA5}">
                      <a16:colId xmlns:a16="http://schemas.microsoft.com/office/drawing/2014/main" val="3508695380"/>
                    </a:ext>
                  </a:extLst>
                </a:gridCol>
              </a:tblGrid>
              <a:tr h="487834">
                <a:tc>
                  <a:txBody>
                    <a:bodyPr/>
                    <a:lstStyle/>
                    <a:p>
                      <a:pPr algn="ctr"/>
                      <a:r>
                        <a:rPr lang="en-US" sz="1000" dirty="0"/>
                        <a:t>CEMA</a:t>
                      </a:r>
                    </a:p>
                  </a:txBody>
                  <a:tcPr marL="68580" marR="68580" marT="34290" marB="34290"/>
                </a:tc>
                <a:tc>
                  <a:txBody>
                    <a:bodyPr/>
                    <a:lstStyle/>
                    <a:p>
                      <a:pPr algn="ctr"/>
                      <a:r>
                        <a:rPr lang="en-US" sz="1000" dirty="0"/>
                        <a:t>Sampling Depth</a:t>
                      </a:r>
                    </a:p>
                  </a:txBody>
                  <a:tcPr marL="68580" marR="68580" marT="34290" marB="34290"/>
                </a:tc>
                <a:tc>
                  <a:txBody>
                    <a:bodyPr/>
                    <a:lstStyle/>
                    <a:p>
                      <a:pPr algn="ctr"/>
                      <a:r>
                        <a:rPr lang="en-US" sz="1000" dirty="0"/>
                        <a:t>Type of Sampling</a:t>
                      </a:r>
                    </a:p>
                  </a:txBody>
                  <a:tcPr marL="68580" marR="68580" marT="34290" marB="34290"/>
                </a:tc>
                <a:tc>
                  <a:txBody>
                    <a:bodyPr/>
                    <a:lstStyle/>
                    <a:p>
                      <a:pPr algn="ctr"/>
                      <a:r>
                        <a:rPr lang="en-US" sz="1000" dirty="0"/>
                        <a:t>Sampling Method</a:t>
                      </a:r>
                    </a:p>
                  </a:txBody>
                  <a:tcPr marL="68580" marR="68580" marT="34290" marB="34290"/>
                </a:tc>
                <a:tc>
                  <a:txBody>
                    <a:bodyPr/>
                    <a:lstStyle/>
                    <a:p>
                      <a:pPr algn="ctr"/>
                      <a:r>
                        <a:rPr lang="en-US" sz="1000" dirty="0"/>
                        <a:t>Recommended Frequency</a:t>
                      </a:r>
                    </a:p>
                  </a:txBody>
                  <a:tcPr marL="68580" marR="68580" marT="34290" marB="34290"/>
                </a:tc>
                <a:extLst>
                  <a:ext uri="{0D108BD9-81ED-4DB2-BD59-A6C34878D82A}">
                    <a16:rowId xmlns:a16="http://schemas.microsoft.com/office/drawing/2014/main" val="925073747"/>
                  </a:ext>
                </a:extLst>
              </a:tr>
              <a:tr h="694416">
                <a:tc>
                  <a:txBody>
                    <a:bodyPr/>
                    <a:lstStyle/>
                    <a:p>
                      <a:pPr algn="l"/>
                      <a:r>
                        <a:rPr lang="en-US" sz="1000" dirty="0"/>
                        <a:t>CEMA 216</a:t>
                      </a:r>
                    </a:p>
                  </a:txBody>
                  <a:tcPr marL="68580" marR="68580" marT="34290" marB="34290" anchor="ctr"/>
                </a:tc>
                <a:tc>
                  <a:txBody>
                    <a:bodyPr/>
                    <a:lstStyle/>
                    <a:p>
                      <a:r>
                        <a:rPr lang="en-US" sz="1000" dirty="0"/>
                        <a:t>6-8 inches</a:t>
                      </a:r>
                    </a:p>
                  </a:txBody>
                  <a:tcPr marL="68580" marR="68580" marT="34290" marB="34290" anchor="ctr"/>
                </a:tc>
                <a:tc>
                  <a:txBody>
                    <a:bodyPr/>
                    <a:lstStyle/>
                    <a:p>
                      <a:r>
                        <a:rPr lang="en-US" sz="1000" dirty="0"/>
                        <a:t>Composite</a:t>
                      </a:r>
                    </a:p>
                    <a:p>
                      <a:r>
                        <a:rPr lang="en-US" sz="1000" dirty="0"/>
                        <a:t>1 sample per polygon</a:t>
                      </a:r>
                    </a:p>
                  </a:txBody>
                  <a:tcPr marL="68580" marR="68580" marT="34290" marB="34290" anchor="ctr"/>
                </a:tc>
                <a:tc>
                  <a:txBody>
                    <a:bodyPr/>
                    <a:lstStyle/>
                    <a:p>
                      <a:r>
                        <a:rPr lang="en-US" sz="1000" dirty="0"/>
                        <a:t>Soil slice with shovel preferred</a:t>
                      </a:r>
                    </a:p>
                  </a:txBody>
                  <a:tcPr marL="68580" marR="68580" marT="34290" marB="34290" anchor="ctr"/>
                </a:tc>
                <a:tc>
                  <a:txBody>
                    <a:bodyPr/>
                    <a:lstStyle/>
                    <a:p>
                      <a:r>
                        <a:rPr lang="en-US" sz="1000" dirty="0"/>
                        <a:t>Before and after a practice is implemented and/or every three years</a:t>
                      </a:r>
                    </a:p>
                  </a:txBody>
                  <a:tcPr marL="68580" marR="68580" marT="34290" marB="34290" anchor="ctr"/>
                </a:tc>
                <a:extLst>
                  <a:ext uri="{0D108BD9-81ED-4DB2-BD59-A6C34878D82A}">
                    <a16:rowId xmlns:a16="http://schemas.microsoft.com/office/drawing/2014/main" val="2357575261"/>
                  </a:ext>
                </a:extLst>
              </a:tr>
              <a:tr h="694416">
                <a:tc>
                  <a:txBody>
                    <a:bodyPr/>
                    <a:lstStyle/>
                    <a:p>
                      <a:r>
                        <a:rPr lang="en-US" sz="1000" dirty="0"/>
                        <a:t>CEMA 217 – Small Scale Scenario</a:t>
                      </a:r>
                    </a:p>
                  </a:txBody>
                  <a:tcPr marL="68580" marR="68580" marT="34290" marB="34290"/>
                </a:tc>
                <a:tc>
                  <a:txBody>
                    <a:bodyPr/>
                    <a:lstStyle/>
                    <a:p>
                      <a:r>
                        <a:rPr lang="en-US" sz="1000" dirty="0"/>
                        <a:t>Rooting depth </a:t>
                      </a:r>
                    </a:p>
                    <a:p>
                      <a:r>
                        <a:rPr lang="en-US" sz="1000" dirty="0"/>
                        <a:t>(LGU guidance)</a:t>
                      </a:r>
                    </a:p>
                  </a:txBody>
                  <a:tcPr marL="68580" marR="68580" marT="34290" marB="34290" anchor="ctr"/>
                </a:tc>
                <a:tc>
                  <a:txBody>
                    <a:bodyPr/>
                    <a:lstStyle/>
                    <a:p>
                      <a:r>
                        <a:rPr lang="en-US" sz="1000" dirty="0"/>
                        <a:t>Composite </a:t>
                      </a:r>
                    </a:p>
                    <a:p>
                      <a:r>
                        <a:rPr lang="en-US" sz="1000" dirty="0"/>
                        <a:t>1 sample per 0.5 acres</a:t>
                      </a:r>
                    </a:p>
                  </a:txBody>
                  <a:tcPr marL="68580" marR="68580" marT="34290" marB="34290" anchor="ctr"/>
                </a:tc>
                <a:tc>
                  <a:txBody>
                    <a:bodyPr/>
                    <a:lstStyle/>
                    <a:p>
                      <a:r>
                        <a:rPr lang="en-US" sz="1000" dirty="0"/>
                        <a:t>LGU guidance</a:t>
                      </a:r>
                    </a:p>
                  </a:txBody>
                  <a:tcPr marL="68580" marR="68580" marT="34290" marB="34290" anchor="ctr"/>
                </a:tc>
                <a:tc>
                  <a:txBody>
                    <a:bodyPr/>
                    <a:lstStyle/>
                    <a:p>
                      <a:r>
                        <a:rPr lang="en-US" sz="1000" dirty="0"/>
                        <a:t>Every three years</a:t>
                      </a:r>
                    </a:p>
                  </a:txBody>
                  <a:tcPr marL="68580" marR="68580" marT="34290" marB="34290" anchor="ctr"/>
                </a:tc>
                <a:extLst>
                  <a:ext uri="{0D108BD9-81ED-4DB2-BD59-A6C34878D82A}">
                    <a16:rowId xmlns:a16="http://schemas.microsoft.com/office/drawing/2014/main" val="2723651126"/>
                  </a:ext>
                </a:extLst>
              </a:tr>
            </a:tbl>
          </a:graphicData>
        </a:graphic>
      </p:graphicFrame>
      <p:sp>
        <p:nvSpPr>
          <p:cNvPr id="5" name="TextBox 4">
            <a:extLst>
              <a:ext uri="{FF2B5EF4-FFF2-40B4-BE49-F238E27FC236}">
                <a16:creationId xmlns:a16="http://schemas.microsoft.com/office/drawing/2014/main" id="{FD86F16B-3F16-19BF-5FAC-F3E9D00B4D2D}"/>
              </a:ext>
            </a:extLst>
          </p:cNvPr>
          <p:cNvSpPr txBox="1"/>
          <p:nvPr/>
        </p:nvSpPr>
        <p:spPr>
          <a:xfrm>
            <a:off x="378620" y="3724535"/>
            <a:ext cx="8536780" cy="2762295"/>
          </a:xfrm>
          <a:prstGeom prst="rect">
            <a:avLst/>
          </a:prstGeom>
          <a:noFill/>
        </p:spPr>
        <p:txBody>
          <a:bodyPr wrap="square" rtlCol="0">
            <a:spAutoFit/>
          </a:bodyPr>
          <a:lstStyle/>
          <a:p>
            <a:pPr marL="214308" indent="-214308">
              <a:buFont typeface="Arial" panose="020B0604020202020204" pitchFamily="34" charset="0"/>
              <a:buChar char="•"/>
            </a:pPr>
            <a:r>
              <a:rPr lang="en-US" sz="2000" dirty="0"/>
              <a:t>CEMA 216 soil sampling is NOT adequate for fertility recommendations.</a:t>
            </a:r>
          </a:p>
          <a:p>
            <a:pPr marL="214308" indent="-214308">
              <a:buFont typeface="Arial" panose="020B0604020202020204" pitchFamily="34" charset="0"/>
              <a:buChar char="•"/>
            </a:pPr>
            <a:r>
              <a:rPr lang="en-US" sz="2000" dirty="0"/>
              <a:t>Sampling must be conducted by Qualified Individual (QI) or person under the guidance of QI.</a:t>
            </a:r>
          </a:p>
          <a:p>
            <a:pPr marL="214308" indent="-214308">
              <a:buFont typeface="Arial" panose="020B0604020202020204" pitchFamily="34" charset="0"/>
              <a:buChar char="•"/>
            </a:pPr>
            <a:r>
              <a:rPr lang="en-US" sz="2000" dirty="0"/>
              <a:t>Samples for 216 and 217 can be sent to the same laboratory if the required tests are offered, however soil storage and shipping may differ. Refer to laboratory for guidance. </a:t>
            </a:r>
          </a:p>
          <a:p>
            <a:pPr marL="214308" indent="-214308">
              <a:buFont typeface="Arial" panose="020B0604020202020204" pitchFamily="34" charset="0"/>
              <a:buChar char="•"/>
            </a:pPr>
            <a:r>
              <a:rPr lang="en-US" sz="2000" dirty="0"/>
              <a:t>Laboratories must be certified.</a:t>
            </a:r>
          </a:p>
          <a:p>
            <a:endParaRPr lang="en-US" sz="1350" dirty="0"/>
          </a:p>
        </p:txBody>
      </p:sp>
    </p:spTree>
    <p:extLst>
      <p:ext uri="{BB962C8B-B14F-4D97-AF65-F5344CB8AC3E}">
        <p14:creationId xmlns:p14="http://schemas.microsoft.com/office/powerpoint/2010/main" val="4158175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A1B283-575E-5586-438C-967751D0778A}"/>
              </a:ext>
            </a:extLst>
          </p:cNvPr>
          <p:cNvSpPr>
            <a:spLocks noGrp="1"/>
          </p:cNvSpPr>
          <p:nvPr>
            <p:ph type="body" sz="quarter" idx="11"/>
          </p:nvPr>
        </p:nvSpPr>
        <p:spPr>
          <a:xfrm>
            <a:off x="379075" y="546527"/>
            <a:ext cx="7282114" cy="1171062"/>
          </a:xfrm>
        </p:spPr>
        <p:txBody>
          <a:bodyPr>
            <a:normAutofit/>
          </a:bodyPr>
          <a:lstStyle/>
          <a:p>
            <a:r>
              <a:rPr lang="en-US" sz="3200" dirty="0"/>
              <a:t>Soil Sampling in Urban Environments</a:t>
            </a:r>
          </a:p>
        </p:txBody>
      </p:sp>
      <p:sp>
        <p:nvSpPr>
          <p:cNvPr id="3" name="Content Placeholder 2">
            <a:extLst>
              <a:ext uri="{FF2B5EF4-FFF2-40B4-BE49-F238E27FC236}">
                <a16:creationId xmlns:a16="http://schemas.microsoft.com/office/drawing/2014/main" id="{BF9734AB-45A4-6A7E-9B80-AA656B06D553}"/>
              </a:ext>
            </a:extLst>
          </p:cNvPr>
          <p:cNvSpPr>
            <a:spLocks noGrp="1"/>
          </p:cNvSpPr>
          <p:nvPr>
            <p:ph sz="quarter" idx="10"/>
          </p:nvPr>
        </p:nvSpPr>
        <p:spPr>
          <a:xfrm>
            <a:off x="530320" y="2295190"/>
            <a:ext cx="6318326" cy="2897899"/>
          </a:xfrm>
        </p:spPr>
        <p:txBody>
          <a:bodyPr/>
          <a:lstStyle/>
          <a:p>
            <a:r>
              <a:rPr lang="en-US" sz="2400" dirty="0"/>
              <a:t>Will the objectives be different?</a:t>
            </a:r>
          </a:p>
          <a:p>
            <a:r>
              <a:rPr lang="en-US" sz="2400" dirty="0"/>
              <a:t>How is it different from a larger scale system?</a:t>
            </a:r>
          </a:p>
          <a:p>
            <a:pPr marL="0" indent="0">
              <a:buNone/>
            </a:pPr>
            <a:endParaRPr lang="en-US" dirty="0"/>
          </a:p>
          <a:p>
            <a:pPr marL="0" indent="0">
              <a:buNone/>
            </a:pPr>
            <a:r>
              <a:rPr lang="en-US" sz="3000" dirty="0"/>
              <a:t>Let’s go to the field to learn and discuss!!</a:t>
            </a:r>
          </a:p>
        </p:txBody>
      </p:sp>
      <p:pic>
        <p:nvPicPr>
          <p:cNvPr id="6" name="Picture Placeholder 5" descr="A person digging a hole in the ground&#10;&#10;Description automatically generated">
            <a:extLst>
              <a:ext uri="{FF2B5EF4-FFF2-40B4-BE49-F238E27FC236}">
                <a16:creationId xmlns:a16="http://schemas.microsoft.com/office/drawing/2014/main" id="{5D0FB536-3ED2-0D87-819B-496FCBE8ECC7}"/>
              </a:ext>
            </a:extLst>
          </p:cNvPr>
          <p:cNvPicPr>
            <a:picLocks noGrp="1" noChangeAspect="1"/>
          </p:cNvPicPr>
          <p:nvPr>
            <p:ph type="pic" sz="quarter" idx="12"/>
          </p:nvPr>
        </p:nvPicPr>
        <p:blipFill>
          <a:blip r:embed="rId2"/>
          <a:srcRect l="21794" r="21794"/>
          <a:stretch>
            <a:fillRect/>
          </a:stretch>
        </p:blipFill>
        <p:spPr>
          <a:xfrm>
            <a:off x="6999890" y="1543051"/>
            <a:ext cx="1915511" cy="3914774"/>
          </a:xfrm>
        </p:spPr>
      </p:pic>
    </p:spTree>
    <p:extLst>
      <p:ext uri="{BB962C8B-B14F-4D97-AF65-F5344CB8AC3E}">
        <p14:creationId xmlns:p14="http://schemas.microsoft.com/office/powerpoint/2010/main" val="1112425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5"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1390024" y="3485021"/>
            <a:ext cx="6363955" cy="1384995"/>
          </a:xfrm>
          <a:prstGeom prst="rect">
            <a:avLst/>
          </a:prstGeom>
          <a:solidFill>
            <a:schemeClr val="tx1"/>
          </a:solidFill>
        </p:spPr>
        <p:txBody>
          <a:bodyPr wrap="square" rtlCol="0">
            <a:spAutoFit/>
          </a:bodyPr>
          <a:lstStyle/>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This information is provided as a public service and constitutes no endorsement by the United States Department of Agriculture or the Natural Resources Conservation Service of any service, supply, or equipment listed. </a:t>
            </a:r>
          </a:p>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While an effort has been made to provide a complete and accurate listing of services, supplies, and equipment, omissions or other errors may occur and, therefore, other available sources of information should be consulted</a:t>
            </a:r>
          </a:p>
          <a:p>
            <a:pPr algn="ctr">
              <a:buClr>
                <a:schemeClr val="hlink"/>
              </a:buClr>
              <a:buSzPct val="80000"/>
              <a:buFont typeface="Wingdings" panose="05000000000000000000" pitchFamily="2" charset="2"/>
              <a:buNone/>
            </a:pPr>
            <a:r>
              <a:rPr lang="en-US" sz="1200" dirty="0">
                <a:solidFill>
                  <a:schemeClr val="bg1"/>
                </a:solidFill>
                <a:latin typeface="Montserrat" panose="00000500000000000000" pitchFamily="2" charset="0"/>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4EAA68-68AE-B526-F0AC-6357E2C794DF}"/>
              </a:ext>
            </a:extLst>
          </p:cNvPr>
          <p:cNvSpPr>
            <a:spLocks noGrp="1"/>
          </p:cNvSpPr>
          <p:nvPr>
            <p:ph sz="quarter" idx="14"/>
          </p:nvPr>
        </p:nvSpPr>
        <p:spPr/>
        <p:txBody>
          <a:bodyPr/>
          <a:lstStyle/>
          <a:p>
            <a:r>
              <a:rPr lang="en-US" sz="3300" dirty="0"/>
              <a:t>Nutrient Management Tools</a:t>
            </a:r>
          </a:p>
        </p:txBody>
      </p:sp>
      <p:pic>
        <p:nvPicPr>
          <p:cNvPr id="9" name="Picture Placeholder 8" descr="A person kneeling in dirt&#10;&#10;Description automatically generated">
            <a:extLst>
              <a:ext uri="{FF2B5EF4-FFF2-40B4-BE49-F238E27FC236}">
                <a16:creationId xmlns:a16="http://schemas.microsoft.com/office/drawing/2014/main" id="{F1802275-196A-8F26-D9EC-94288E33B8CB}"/>
              </a:ext>
            </a:extLst>
          </p:cNvPr>
          <p:cNvPicPr>
            <a:picLocks noGrp="1" noChangeAspect="1"/>
          </p:cNvPicPr>
          <p:nvPr>
            <p:ph type="pic" sz="quarter" idx="11"/>
          </p:nvPr>
        </p:nvPicPr>
        <p:blipFill>
          <a:blip r:embed="rId3"/>
          <a:srcRect l="4116" r="4116"/>
          <a:stretch>
            <a:fillRect/>
          </a:stretch>
        </p:blipFill>
        <p:spPr>
          <a:xfrm>
            <a:off x="4874690" y="1798288"/>
            <a:ext cx="4256842" cy="3085238"/>
          </a:xfrm>
        </p:spPr>
      </p:pic>
    </p:spTree>
    <p:extLst>
      <p:ext uri="{BB962C8B-B14F-4D97-AF65-F5344CB8AC3E}">
        <p14:creationId xmlns:p14="http://schemas.microsoft.com/office/powerpoint/2010/main" val="1886206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01167-828C-BD8A-7243-F2403C12967F}"/>
              </a:ext>
            </a:extLst>
          </p:cNvPr>
          <p:cNvSpPr>
            <a:spLocks noGrp="1"/>
          </p:cNvSpPr>
          <p:nvPr>
            <p:ph type="body" sz="quarter" idx="11"/>
          </p:nvPr>
        </p:nvSpPr>
        <p:spPr/>
        <p:txBody>
          <a:bodyPr/>
          <a:lstStyle/>
          <a:p>
            <a:r>
              <a:rPr lang="en-US" dirty="0"/>
              <a:t>Soil Health – Human Health Analogy</a:t>
            </a:r>
          </a:p>
        </p:txBody>
      </p:sp>
      <p:graphicFrame>
        <p:nvGraphicFramePr>
          <p:cNvPr id="4" name="Table 3">
            <a:extLst>
              <a:ext uri="{FF2B5EF4-FFF2-40B4-BE49-F238E27FC236}">
                <a16:creationId xmlns:a16="http://schemas.microsoft.com/office/drawing/2014/main" id="{984311C3-BE15-463D-456E-F6F33910AAC1}"/>
              </a:ext>
            </a:extLst>
          </p:cNvPr>
          <p:cNvGraphicFramePr>
            <a:graphicFrameLocks noGrp="1"/>
          </p:cNvGraphicFramePr>
          <p:nvPr>
            <p:extLst>
              <p:ext uri="{D42A27DB-BD31-4B8C-83A1-F6EECF244321}">
                <p14:modId xmlns:p14="http://schemas.microsoft.com/office/powerpoint/2010/main" val="3040428718"/>
              </p:ext>
            </p:extLst>
          </p:nvPr>
        </p:nvGraphicFramePr>
        <p:xfrm>
          <a:off x="650630" y="1754659"/>
          <a:ext cx="7776676" cy="3917092"/>
        </p:xfrm>
        <a:graphic>
          <a:graphicData uri="http://schemas.openxmlformats.org/drawingml/2006/table">
            <a:tbl>
              <a:tblPr firstRow="1" bandRow="1">
                <a:tableStyleId>{5C22544A-7EE6-4342-B048-85BDC9FD1C3A}</a:tableStyleId>
              </a:tblPr>
              <a:tblGrid>
                <a:gridCol w="3224648">
                  <a:extLst>
                    <a:ext uri="{9D8B030D-6E8A-4147-A177-3AD203B41FA5}">
                      <a16:colId xmlns:a16="http://schemas.microsoft.com/office/drawing/2014/main" val="4123470930"/>
                    </a:ext>
                  </a:extLst>
                </a:gridCol>
                <a:gridCol w="1392217">
                  <a:extLst>
                    <a:ext uri="{9D8B030D-6E8A-4147-A177-3AD203B41FA5}">
                      <a16:colId xmlns:a16="http://schemas.microsoft.com/office/drawing/2014/main" val="3119950156"/>
                    </a:ext>
                  </a:extLst>
                </a:gridCol>
                <a:gridCol w="3159811">
                  <a:extLst>
                    <a:ext uri="{9D8B030D-6E8A-4147-A177-3AD203B41FA5}">
                      <a16:colId xmlns:a16="http://schemas.microsoft.com/office/drawing/2014/main" val="4286341438"/>
                    </a:ext>
                  </a:extLst>
                </a:gridCol>
              </a:tblGrid>
              <a:tr h="1131550">
                <a:tc>
                  <a:txBody>
                    <a:bodyPr/>
                    <a:lstStyle/>
                    <a:p>
                      <a:pPr algn="ctr"/>
                      <a:r>
                        <a:rPr lang="en-US" sz="2700" dirty="0">
                          <a:latin typeface="Arial" panose="020B0604020202020204" pitchFamily="34" charset="0"/>
                          <a:cs typeface="Arial" panose="020B0604020202020204" pitchFamily="34" charset="0"/>
                        </a:rPr>
                        <a:t>Human Health</a:t>
                      </a:r>
                    </a:p>
                  </a:txBody>
                  <a:tcPr marL="68580" marR="68580" marT="34290" marB="34290"/>
                </a:tc>
                <a:tc>
                  <a:txBody>
                    <a:bodyPr/>
                    <a:lstStyle/>
                    <a:p>
                      <a:endParaRPr lang="en-US" sz="2700" dirty="0"/>
                    </a:p>
                  </a:txBody>
                  <a:tcPr marL="68580" marR="68580" marT="34290" marB="34290">
                    <a:solidFill>
                      <a:schemeClr val="bg1"/>
                    </a:solidFill>
                  </a:tcPr>
                </a:tc>
                <a:tc>
                  <a:txBody>
                    <a:bodyPr/>
                    <a:lstStyle/>
                    <a:p>
                      <a:pPr algn="ctr"/>
                      <a:r>
                        <a:rPr lang="en-US" sz="2700" dirty="0">
                          <a:latin typeface="Arial" panose="020B0604020202020204" pitchFamily="34" charset="0"/>
                          <a:cs typeface="Arial" panose="020B0604020202020204" pitchFamily="34" charset="0"/>
                        </a:rPr>
                        <a:t>Soil Health</a:t>
                      </a:r>
                    </a:p>
                  </a:txBody>
                  <a:tcPr marL="68580" marR="68580" marT="34290" marB="34290"/>
                </a:tc>
                <a:extLst>
                  <a:ext uri="{0D108BD9-81ED-4DB2-BD59-A6C34878D82A}">
                    <a16:rowId xmlns:a16="http://schemas.microsoft.com/office/drawing/2014/main" val="1804093574"/>
                  </a:ext>
                </a:extLst>
              </a:tr>
              <a:tr h="1000010">
                <a:tc>
                  <a:txBody>
                    <a:bodyPr/>
                    <a:lstStyle/>
                    <a:p>
                      <a:pPr algn="ctr"/>
                      <a:r>
                        <a:rPr lang="en-US" sz="1800" dirty="0">
                          <a:latin typeface="Arial" panose="020B0604020202020204" pitchFamily="34" charset="0"/>
                          <a:cs typeface="Arial" panose="020B0604020202020204" pitchFamily="34" charset="0"/>
                        </a:rPr>
                        <a:t>Given Physical Attributes</a:t>
                      </a:r>
                    </a:p>
                  </a:txBody>
                  <a:tcPr marL="68580" marR="68580" marT="34290" marB="34290"/>
                </a:tc>
                <a:tc>
                  <a:txBody>
                    <a:bodyPr/>
                    <a:lstStyle/>
                    <a:p>
                      <a:endParaRPr lang="en-US" sz="1000" dirty="0"/>
                    </a:p>
                  </a:txBody>
                  <a:tcPr marL="68580" marR="68580" marT="34290" marB="34290">
                    <a:solidFill>
                      <a:schemeClr val="bg1"/>
                    </a:solidFill>
                  </a:tcPr>
                </a:tc>
                <a:tc>
                  <a:txBody>
                    <a:bodyPr/>
                    <a:lstStyle/>
                    <a:p>
                      <a:pPr algn="ctr"/>
                      <a:r>
                        <a:rPr lang="en-US" sz="1800" dirty="0">
                          <a:latin typeface="Arial" panose="020B0604020202020204" pitchFamily="34" charset="0"/>
                          <a:cs typeface="Arial" panose="020B0604020202020204" pitchFamily="34" charset="0"/>
                        </a:rPr>
                        <a:t>Inherent Soil Properties</a:t>
                      </a:r>
                    </a:p>
                  </a:txBody>
                  <a:tcPr marL="68580" marR="68580" marT="34290" marB="34290"/>
                </a:tc>
                <a:extLst>
                  <a:ext uri="{0D108BD9-81ED-4DB2-BD59-A6C34878D82A}">
                    <a16:rowId xmlns:a16="http://schemas.microsoft.com/office/drawing/2014/main" val="2490395500"/>
                  </a:ext>
                </a:extLst>
              </a:tr>
              <a:tr h="915353">
                <a:tc>
                  <a:txBody>
                    <a:bodyPr/>
                    <a:lstStyle/>
                    <a:p>
                      <a:pPr algn="ctr"/>
                      <a:r>
                        <a:rPr lang="en-US" sz="1800" dirty="0">
                          <a:latin typeface="Arial" panose="020B0604020202020204" pitchFamily="34" charset="0"/>
                          <a:cs typeface="Arial" panose="020B0604020202020204" pitchFamily="34" charset="0"/>
                        </a:rPr>
                        <a:t>Weight, Blood Pressure</a:t>
                      </a:r>
                    </a:p>
                  </a:txBody>
                  <a:tcPr marL="68580" marR="68580" marT="34290" marB="34290"/>
                </a:tc>
                <a:tc>
                  <a:txBody>
                    <a:bodyPr/>
                    <a:lstStyle/>
                    <a:p>
                      <a:endParaRPr lang="en-US" sz="1000" dirty="0"/>
                    </a:p>
                  </a:txBody>
                  <a:tcPr marL="68580" marR="68580" marT="34290" marB="34290">
                    <a:solidFill>
                      <a:schemeClr val="bg1"/>
                    </a:solidFill>
                  </a:tcPr>
                </a:tc>
                <a:tc>
                  <a:txBody>
                    <a:bodyPr/>
                    <a:lstStyle/>
                    <a:p>
                      <a:pPr algn="ctr"/>
                      <a:r>
                        <a:rPr lang="en-US" sz="1800" dirty="0">
                          <a:latin typeface="Arial" panose="020B0604020202020204" pitchFamily="34" charset="0"/>
                          <a:cs typeface="Arial" panose="020B0604020202020204" pitchFamily="34" charset="0"/>
                        </a:rPr>
                        <a:t>Soil Health Indicators</a:t>
                      </a:r>
                    </a:p>
                  </a:txBody>
                  <a:tcPr marL="68580" marR="68580" marT="34290" marB="34290"/>
                </a:tc>
                <a:extLst>
                  <a:ext uri="{0D108BD9-81ED-4DB2-BD59-A6C34878D82A}">
                    <a16:rowId xmlns:a16="http://schemas.microsoft.com/office/drawing/2014/main" val="1974337430"/>
                  </a:ext>
                </a:extLst>
              </a:tr>
              <a:tr h="870179">
                <a:tc>
                  <a:txBody>
                    <a:bodyPr/>
                    <a:lstStyle/>
                    <a:p>
                      <a:pPr algn="ctr"/>
                      <a:r>
                        <a:rPr lang="en-US" sz="1800" dirty="0">
                          <a:latin typeface="Arial" panose="020B0604020202020204" pitchFamily="34" charset="0"/>
                          <a:cs typeface="Arial" panose="020B0604020202020204" pitchFamily="34" charset="0"/>
                        </a:rPr>
                        <a:t>Blood Test</a:t>
                      </a:r>
                    </a:p>
                  </a:txBody>
                  <a:tcPr marL="68580" marR="68580" marT="34290" marB="34290"/>
                </a:tc>
                <a:tc>
                  <a:txBody>
                    <a:bodyPr/>
                    <a:lstStyle/>
                    <a:p>
                      <a:endParaRPr lang="en-US" sz="1000" dirty="0"/>
                    </a:p>
                  </a:txBody>
                  <a:tcPr marL="68580" marR="68580" marT="34290" marB="34290">
                    <a:solidFill>
                      <a:schemeClr val="bg1"/>
                    </a:solidFill>
                  </a:tcPr>
                </a:tc>
                <a:tc>
                  <a:txBody>
                    <a:bodyPr/>
                    <a:lstStyle/>
                    <a:p>
                      <a:pPr algn="ctr"/>
                      <a:r>
                        <a:rPr lang="en-US" sz="1800" dirty="0">
                          <a:latin typeface="Arial" panose="020B0604020202020204" pitchFamily="34" charset="0"/>
                          <a:cs typeface="Arial" panose="020B0604020202020204" pitchFamily="34" charset="0"/>
                        </a:rPr>
                        <a:t>Soil Fertility Test</a:t>
                      </a:r>
                    </a:p>
                  </a:txBody>
                  <a:tcPr marL="68580" marR="68580" marT="34290" marB="34290"/>
                </a:tc>
                <a:extLst>
                  <a:ext uri="{0D108BD9-81ED-4DB2-BD59-A6C34878D82A}">
                    <a16:rowId xmlns:a16="http://schemas.microsoft.com/office/drawing/2014/main" val="4129347322"/>
                  </a:ext>
                </a:extLst>
              </a:tr>
            </a:tbl>
          </a:graphicData>
        </a:graphic>
      </p:graphicFrame>
      <p:sp>
        <p:nvSpPr>
          <p:cNvPr id="7" name="Arrow: Right 6">
            <a:extLst>
              <a:ext uri="{FF2B5EF4-FFF2-40B4-BE49-F238E27FC236}">
                <a16:creationId xmlns:a16="http://schemas.microsoft.com/office/drawing/2014/main" id="{82839D31-4C23-EFC6-DFC6-2D5690C142B3}"/>
              </a:ext>
            </a:extLst>
          </p:cNvPr>
          <p:cNvSpPr/>
          <p:nvPr/>
        </p:nvSpPr>
        <p:spPr>
          <a:xfrm>
            <a:off x="4205097" y="3233093"/>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Arrow: Right 7">
            <a:extLst>
              <a:ext uri="{FF2B5EF4-FFF2-40B4-BE49-F238E27FC236}">
                <a16:creationId xmlns:a16="http://schemas.microsoft.com/office/drawing/2014/main" id="{C75B8FC1-87CB-A093-A3EA-4964ABEE4BDA}"/>
              </a:ext>
            </a:extLst>
          </p:cNvPr>
          <p:cNvSpPr/>
          <p:nvPr/>
        </p:nvSpPr>
        <p:spPr>
          <a:xfrm>
            <a:off x="4205097" y="4088948"/>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Arrow: Right 8">
            <a:extLst>
              <a:ext uri="{FF2B5EF4-FFF2-40B4-BE49-F238E27FC236}">
                <a16:creationId xmlns:a16="http://schemas.microsoft.com/office/drawing/2014/main" id="{767557A7-1E58-7091-B944-7FA8FFA2CA84}"/>
              </a:ext>
            </a:extLst>
          </p:cNvPr>
          <p:cNvSpPr/>
          <p:nvPr/>
        </p:nvSpPr>
        <p:spPr>
          <a:xfrm>
            <a:off x="4205097" y="4966541"/>
            <a:ext cx="733806" cy="3634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84834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22A25A3-3CCA-E6FE-20D9-CF3213F4EF8F}"/>
              </a:ext>
            </a:extLst>
          </p:cNvPr>
          <p:cNvSpPr>
            <a:spLocks noGrp="1"/>
          </p:cNvSpPr>
          <p:nvPr>
            <p:ph type="body" sz="quarter" idx="11"/>
          </p:nvPr>
        </p:nvSpPr>
        <p:spPr>
          <a:xfrm>
            <a:off x="147582" y="629163"/>
            <a:ext cx="8996418" cy="398312"/>
          </a:xfrm>
        </p:spPr>
        <p:txBody>
          <a:bodyPr>
            <a:noAutofit/>
          </a:bodyPr>
          <a:lstStyle/>
          <a:p>
            <a:r>
              <a:rPr lang="en-US" sz="3200" dirty="0"/>
              <a:t>Why is soil fertility important to soil health?</a:t>
            </a:r>
          </a:p>
        </p:txBody>
      </p:sp>
      <p:sp>
        <p:nvSpPr>
          <p:cNvPr id="8" name="Content Placeholder 2">
            <a:extLst>
              <a:ext uri="{FF2B5EF4-FFF2-40B4-BE49-F238E27FC236}">
                <a16:creationId xmlns:a16="http://schemas.microsoft.com/office/drawing/2014/main" id="{B553C259-4A2C-CF71-094B-92AE22F3AE28}"/>
              </a:ext>
            </a:extLst>
          </p:cNvPr>
          <p:cNvSpPr txBox="1">
            <a:spLocks/>
          </p:cNvSpPr>
          <p:nvPr/>
        </p:nvSpPr>
        <p:spPr>
          <a:xfrm>
            <a:off x="379075" y="1987747"/>
            <a:ext cx="5391530" cy="3376782"/>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2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chemeClr val="accent1"/>
              </a:buClr>
              <a:buFont typeface="Wingdings" panose="05000000000000000000" pitchFamily="2" charset="2"/>
              <a:buChar char="§"/>
              <a:defRPr sz="24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Soil Cover </a:t>
            </a:r>
            <a:r>
              <a:rPr lang="en-US" sz="2400" dirty="0"/>
              <a:t>- Maximize plant growth through sufficient nutrients </a:t>
            </a:r>
          </a:p>
          <a:p>
            <a:r>
              <a:rPr lang="en-US" sz="2400" b="1" dirty="0"/>
              <a:t>Maximize living roots </a:t>
            </a:r>
            <a:r>
              <a:rPr lang="en-US" sz="2400" dirty="0"/>
              <a:t>-  Encourages healthy root growth  </a:t>
            </a:r>
          </a:p>
          <a:p>
            <a:r>
              <a:rPr lang="en-US" sz="2400" b="1" dirty="0"/>
              <a:t>Minimize disturbance </a:t>
            </a:r>
            <a:r>
              <a:rPr lang="en-US" sz="2400" dirty="0"/>
              <a:t>– Minimizes chemical disturbance </a:t>
            </a:r>
          </a:p>
          <a:p>
            <a:r>
              <a:rPr lang="en-US" sz="2400" b="1" dirty="0"/>
              <a:t>Maximize diversity </a:t>
            </a:r>
            <a:r>
              <a:rPr lang="en-US" sz="2400" dirty="0"/>
              <a:t>– Increases diversity by not over/under applying nutrients and managing for optimal pH</a:t>
            </a:r>
          </a:p>
          <a:p>
            <a:endParaRPr lang="en-US" sz="2100" dirty="0"/>
          </a:p>
        </p:txBody>
      </p:sp>
      <p:pic>
        <p:nvPicPr>
          <p:cNvPr id="7" name="Picture 6" descr="A diagram of soil health&#10;&#10;Description automatically generated">
            <a:extLst>
              <a:ext uri="{FF2B5EF4-FFF2-40B4-BE49-F238E27FC236}">
                <a16:creationId xmlns:a16="http://schemas.microsoft.com/office/drawing/2014/main" id="{878199AE-6840-318C-263F-AAE698BA5CF5}"/>
              </a:ext>
            </a:extLst>
          </p:cNvPr>
          <p:cNvPicPr>
            <a:picLocks noChangeAspect="1"/>
          </p:cNvPicPr>
          <p:nvPr/>
        </p:nvPicPr>
        <p:blipFill>
          <a:blip r:embed="rId3"/>
          <a:stretch>
            <a:fillRect/>
          </a:stretch>
        </p:blipFill>
        <p:spPr>
          <a:xfrm>
            <a:off x="5597877" y="2119703"/>
            <a:ext cx="3386138" cy="3486150"/>
          </a:xfrm>
          <a:prstGeom prst="rect">
            <a:avLst/>
          </a:prstGeom>
        </p:spPr>
      </p:pic>
    </p:spTree>
    <p:extLst>
      <p:ext uri="{BB962C8B-B14F-4D97-AF65-F5344CB8AC3E}">
        <p14:creationId xmlns:p14="http://schemas.microsoft.com/office/powerpoint/2010/main" val="1076647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87311A2-8FB9-2D33-A28F-0AC04DBAE015}"/>
              </a:ext>
            </a:extLst>
          </p:cNvPr>
          <p:cNvGraphicFramePr/>
          <p:nvPr>
            <p:extLst>
              <p:ext uri="{D42A27DB-BD31-4B8C-83A1-F6EECF244321}">
                <p14:modId xmlns:p14="http://schemas.microsoft.com/office/powerpoint/2010/main" val="3424640687"/>
              </p:ext>
            </p:extLst>
          </p:nvPr>
        </p:nvGraphicFramePr>
        <p:xfrm>
          <a:off x="1421027" y="691978"/>
          <a:ext cx="6301946" cy="4261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B87A2B7E-C9B4-F1BC-6554-55D0668AFA78}"/>
              </a:ext>
            </a:extLst>
          </p:cNvPr>
          <p:cNvSpPr txBox="1"/>
          <p:nvPr/>
        </p:nvSpPr>
        <p:spPr>
          <a:xfrm>
            <a:off x="1195754" y="4953002"/>
            <a:ext cx="7086600" cy="1200329"/>
          </a:xfrm>
          <a:prstGeom prst="rect">
            <a:avLst/>
          </a:prstGeom>
          <a:noFill/>
        </p:spPr>
        <p:txBody>
          <a:bodyPr wrap="square" rtlCol="0">
            <a:spAutoFit/>
          </a:bodyPr>
          <a:lstStyle/>
          <a:p>
            <a:pPr algn="ctr"/>
            <a:r>
              <a:rPr lang="en-US" sz="2400" dirty="0"/>
              <a:t>Soil fertility is a critical component of soil health. It is a Goldilocks consideration – it should be just right.</a:t>
            </a:r>
          </a:p>
        </p:txBody>
      </p:sp>
    </p:spTree>
    <p:extLst>
      <p:ext uri="{BB962C8B-B14F-4D97-AF65-F5344CB8AC3E}">
        <p14:creationId xmlns:p14="http://schemas.microsoft.com/office/powerpoint/2010/main" val="410559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EB664E-9724-7D25-9ED7-71D8CC15DFF6}"/>
              </a:ext>
            </a:extLst>
          </p:cNvPr>
          <p:cNvSpPr>
            <a:spLocks noGrp="1"/>
          </p:cNvSpPr>
          <p:nvPr>
            <p:ph type="body" sz="quarter" idx="11"/>
          </p:nvPr>
        </p:nvSpPr>
        <p:spPr>
          <a:xfrm>
            <a:off x="147583" y="661899"/>
            <a:ext cx="7365325" cy="881151"/>
          </a:xfrm>
        </p:spPr>
        <p:txBody>
          <a:bodyPr>
            <a:noAutofit/>
          </a:bodyPr>
          <a:lstStyle/>
          <a:p>
            <a:r>
              <a:rPr lang="en-US" sz="3200" dirty="0"/>
              <a:t>4 R’s of Nutrient Management</a:t>
            </a:r>
          </a:p>
        </p:txBody>
      </p:sp>
      <p:graphicFrame>
        <p:nvGraphicFramePr>
          <p:cNvPr id="11" name="Content Placeholder 2">
            <a:extLst>
              <a:ext uri="{FF2B5EF4-FFF2-40B4-BE49-F238E27FC236}">
                <a16:creationId xmlns:a16="http://schemas.microsoft.com/office/drawing/2014/main" id="{E57B89E6-C099-DCD5-9EC1-B8D8DE7B3F08}"/>
              </a:ext>
            </a:extLst>
          </p:cNvPr>
          <p:cNvGraphicFramePr>
            <a:graphicFrameLocks noGrp="1"/>
          </p:cNvGraphicFramePr>
          <p:nvPr>
            <p:ph sz="quarter" idx="10"/>
            <p:extLst>
              <p:ext uri="{D42A27DB-BD31-4B8C-83A1-F6EECF244321}">
                <p14:modId xmlns:p14="http://schemas.microsoft.com/office/powerpoint/2010/main" val="1537469879"/>
              </p:ext>
            </p:extLst>
          </p:nvPr>
        </p:nvGraphicFramePr>
        <p:xfrm>
          <a:off x="147583" y="1816443"/>
          <a:ext cx="6426212" cy="3480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Placeholder 5">
            <a:extLst>
              <a:ext uri="{FF2B5EF4-FFF2-40B4-BE49-F238E27FC236}">
                <a16:creationId xmlns:a16="http://schemas.microsoft.com/office/drawing/2014/main" id="{AFBB7AD7-457E-EC2D-62CE-340F539EB23C}"/>
              </a:ext>
            </a:extLst>
          </p:cNvPr>
          <p:cNvPicPr>
            <a:picLocks noGrp="1" noChangeAspect="1"/>
          </p:cNvPicPr>
          <p:nvPr>
            <p:ph type="pic" sz="quarter" idx="12"/>
          </p:nvPr>
        </p:nvPicPr>
        <p:blipFill>
          <a:blip r:embed="rId8"/>
          <a:srcRect l="33394" r="33394"/>
          <a:stretch>
            <a:fillRect/>
          </a:stretch>
        </p:blipFill>
        <p:spPr>
          <a:xfrm>
            <a:off x="6697402" y="1543051"/>
            <a:ext cx="2217999" cy="3914774"/>
          </a:xfrm>
        </p:spPr>
      </p:pic>
      <p:sp>
        <p:nvSpPr>
          <p:cNvPr id="3" name="TextBox 2">
            <a:extLst>
              <a:ext uri="{FF2B5EF4-FFF2-40B4-BE49-F238E27FC236}">
                <a16:creationId xmlns:a16="http://schemas.microsoft.com/office/drawing/2014/main" id="{9B7BA139-BFBF-B0EB-1561-D56750612A02}"/>
              </a:ext>
            </a:extLst>
          </p:cNvPr>
          <p:cNvSpPr txBox="1"/>
          <p:nvPr/>
        </p:nvSpPr>
        <p:spPr>
          <a:xfrm>
            <a:off x="755120" y="5043483"/>
            <a:ext cx="5020926" cy="669414"/>
          </a:xfrm>
          <a:prstGeom prst="rect">
            <a:avLst/>
          </a:prstGeom>
          <a:noFill/>
        </p:spPr>
        <p:txBody>
          <a:bodyPr wrap="none" rtlCol="0">
            <a:spAutoFit/>
          </a:bodyPr>
          <a:lstStyle/>
          <a:p>
            <a:r>
              <a:rPr lang="en-US" sz="2400" b="1" dirty="0"/>
              <a:t>Applies to all nutrient sources</a:t>
            </a:r>
          </a:p>
          <a:p>
            <a:endParaRPr lang="en-US" sz="1350" dirty="0"/>
          </a:p>
        </p:txBody>
      </p:sp>
    </p:spTree>
    <p:extLst>
      <p:ext uri="{BB962C8B-B14F-4D97-AF65-F5344CB8AC3E}">
        <p14:creationId xmlns:p14="http://schemas.microsoft.com/office/powerpoint/2010/main" val="3337448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7CD2CD-EB63-D6C0-F666-50A3A81493EB}"/>
              </a:ext>
            </a:extLst>
          </p:cNvPr>
          <p:cNvSpPr>
            <a:spLocks noGrp="1"/>
          </p:cNvSpPr>
          <p:nvPr>
            <p:ph sz="quarter" idx="14"/>
          </p:nvPr>
        </p:nvSpPr>
        <p:spPr/>
        <p:txBody>
          <a:bodyPr/>
          <a:lstStyle/>
          <a:p>
            <a:r>
              <a:rPr lang="en-US" dirty="0"/>
              <a:t>Soil Fertility</a:t>
            </a:r>
          </a:p>
        </p:txBody>
      </p:sp>
      <p:sp>
        <p:nvSpPr>
          <p:cNvPr id="3" name="TextBox 2">
            <a:extLst>
              <a:ext uri="{FF2B5EF4-FFF2-40B4-BE49-F238E27FC236}">
                <a16:creationId xmlns:a16="http://schemas.microsoft.com/office/drawing/2014/main" id="{E29AF28E-FB1D-EA1F-98D8-40FCBD0F5478}"/>
              </a:ext>
            </a:extLst>
          </p:cNvPr>
          <p:cNvSpPr txBox="1"/>
          <p:nvPr/>
        </p:nvSpPr>
        <p:spPr>
          <a:xfrm>
            <a:off x="817321" y="2596095"/>
            <a:ext cx="7294418" cy="1569660"/>
          </a:xfrm>
          <a:prstGeom prst="rect">
            <a:avLst/>
          </a:prstGeom>
          <a:noFill/>
        </p:spPr>
        <p:txBody>
          <a:bodyPr wrap="square" rtlCol="0">
            <a:spAutoFit/>
          </a:bodyPr>
          <a:lstStyle/>
          <a:p>
            <a:pPr algn="ctr"/>
            <a:r>
              <a:rPr lang="en-US" sz="3200" b="1" dirty="0"/>
              <a:t>What are common sources of fertility in small scale farms in your area?</a:t>
            </a:r>
          </a:p>
        </p:txBody>
      </p:sp>
    </p:spTree>
    <p:extLst>
      <p:ext uri="{BB962C8B-B14F-4D97-AF65-F5344CB8AC3E}">
        <p14:creationId xmlns:p14="http://schemas.microsoft.com/office/powerpoint/2010/main" val="3523902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7219D0-DDC4-00D6-FEB3-76D600EE1A23}"/>
              </a:ext>
            </a:extLst>
          </p:cNvPr>
          <p:cNvSpPr>
            <a:spLocks noGrp="1"/>
          </p:cNvSpPr>
          <p:nvPr>
            <p:ph type="body" sz="quarter" idx="11"/>
          </p:nvPr>
        </p:nvSpPr>
        <p:spPr/>
        <p:txBody>
          <a:bodyPr/>
          <a:lstStyle/>
          <a:p>
            <a:r>
              <a:rPr lang="en-US" sz="3200" dirty="0"/>
              <a:t>Inorganic and Organic Fertilizers</a:t>
            </a:r>
          </a:p>
        </p:txBody>
      </p:sp>
      <p:pic>
        <p:nvPicPr>
          <p:cNvPr id="4" name="Picture 3">
            <a:extLst>
              <a:ext uri="{FF2B5EF4-FFF2-40B4-BE49-F238E27FC236}">
                <a16:creationId xmlns:a16="http://schemas.microsoft.com/office/drawing/2014/main" id="{5F94A7F9-C491-1627-1C95-58FB3224D9CC}"/>
              </a:ext>
            </a:extLst>
          </p:cNvPr>
          <p:cNvPicPr>
            <a:picLocks noChangeAspect="1"/>
          </p:cNvPicPr>
          <p:nvPr/>
        </p:nvPicPr>
        <p:blipFill>
          <a:blip r:embed="rId3"/>
          <a:stretch>
            <a:fillRect/>
          </a:stretch>
        </p:blipFill>
        <p:spPr>
          <a:xfrm>
            <a:off x="0" y="2310714"/>
            <a:ext cx="5400241" cy="3098810"/>
          </a:xfrm>
          <a:prstGeom prst="rect">
            <a:avLst/>
          </a:prstGeom>
        </p:spPr>
      </p:pic>
      <p:sp>
        <p:nvSpPr>
          <p:cNvPr id="5" name="TextBox 4">
            <a:extLst>
              <a:ext uri="{FF2B5EF4-FFF2-40B4-BE49-F238E27FC236}">
                <a16:creationId xmlns:a16="http://schemas.microsoft.com/office/drawing/2014/main" id="{EA826D1E-CBB7-5E24-E6A6-7F46FA8407BE}"/>
              </a:ext>
            </a:extLst>
          </p:cNvPr>
          <p:cNvSpPr txBox="1"/>
          <p:nvPr/>
        </p:nvSpPr>
        <p:spPr>
          <a:xfrm>
            <a:off x="3422417" y="5171797"/>
            <a:ext cx="2408032" cy="300082"/>
          </a:xfrm>
          <a:prstGeom prst="rect">
            <a:avLst/>
          </a:prstGeom>
          <a:noFill/>
        </p:spPr>
        <p:txBody>
          <a:bodyPr wrap="none" rtlCol="0">
            <a:spAutoFit/>
          </a:bodyPr>
          <a:lstStyle/>
          <a:p>
            <a:r>
              <a:rPr lang="en-US" sz="1350" dirty="0">
                <a:solidFill>
                  <a:schemeClr val="bg1"/>
                </a:solidFill>
              </a:rPr>
              <a:t>Fig: University of Minnesota</a:t>
            </a:r>
          </a:p>
        </p:txBody>
      </p:sp>
      <p:sp>
        <p:nvSpPr>
          <p:cNvPr id="7" name="TextBox 6">
            <a:extLst>
              <a:ext uri="{FF2B5EF4-FFF2-40B4-BE49-F238E27FC236}">
                <a16:creationId xmlns:a16="http://schemas.microsoft.com/office/drawing/2014/main" id="{ABFF361C-6390-B9EC-5542-E9C5D8666447}"/>
              </a:ext>
            </a:extLst>
          </p:cNvPr>
          <p:cNvSpPr txBox="1"/>
          <p:nvPr/>
        </p:nvSpPr>
        <p:spPr>
          <a:xfrm>
            <a:off x="5469760" y="1597961"/>
            <a:ext cx="3674240" cy="4524315"/>
          </a:xfrm>
          <a:prstGeom prst="rect">
            <a:avLst/>
          </a:prstGeom>
          <a:noFill/>
        </p:spPr>
        <p:txBody>
          <a:bodyPr wrap="square" rtlCol="0">
            <a:spAutoFit/>
          </a:bodyPr>
          <a:lstStyle/>
          <a:p>
            <a:pPr marL="214308" indent="-214308">
              <a:buFont typeface="Arial" panose="020B0604020202020204" pitchFamily="34" charset="0"/>
              <a:buChar char="•"/>
            </a:pPr>
            <a:r>
              <a:rPr lang="en-US" sz="2400" dirty="0"/>
              <a:t>Organic sources can have  variable N-P-K</a:t>
            </a:r>
          </a:p>
          <a:p>
            <a:pPr marL="214308" indent="-214308">
              <a:buFont typeface="Arial" panose="020B0604020202020204" pitchFamily="34" charset="0"/>
              <a:buChar char="•"/>
            </a:pPr>
            <a:endParaRPr lang="en-US" sz="2400" dirty="0"/>
          </a:p>
          <a:p>
            <a:pPr marL="214308" indent="-214308">
              <a:buFont typeface="Arial" panose="020B0604020202020204" pitchFamily="34" charset="0"/>
              <a:buChar char="•"/>
            </a:pPr>
            <a:r>
              <a:rPr lang="en-US" sz="2400" dirty="0"/>
              <a:t>Some sources may provide more P than needed when trying to meet N requirements</a:t>
            </a:r>
          </a:p>
          <a:p>
            <a:pPr marL="214308" indent="-214308">
              <a:buFont typeface="Arial" panose="020B0604020202020204" pitchFamily="34" charset="0"/>
              <a:buChar char="•"/>
            </a:pPr>
            <a:endParaRPr lang="en-US" sz="2400" dirty="0"/>
          </a:p>
          <a:p>
            <a:pPr marL="214308" indent="-214308">
              <a:buFont typeface="Arial" panose="020B0604020202020204" pitchFamily="34" charset="0"/>
              <a:buChar char="•"/>
            </a:pPr>
            <a:r>
              <a:rPr lang="en-US" sz="2400" dirty="0"/>
              <a:t>Soil temperature, pH, and moisture can affect availability</a:t>
            </a:r>
          </a:p>
        </p:txBody>
      </p:sp>
    </p:spTree>
    <p:extLst>
      <p:ext uri="{BB962C8B-B14F-4D97-AF65-F5344CB8AC3E}">
        <p14:creationId xmlns:p14="http://schemas.microsoft.com/office/powerpoint/2010/main" val="207908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art of soil ph">
            <a:extLst>
              <a:ext uri="{FF2B5EF4-FFF2-40B4-BE49-F238E27FC236}">
                <a16:creationId xmlns:a16="http://schemas.microsoft.com/office/drawing/2014/main" id="{2FF5C0D4-3F45-B6BE-F7EC-54C54CD11E96}"/>
              </a:ext>
            </a:extLst>
          </p:cNvPr>
          <p:cNvPicPr>
            <a:picLocks noChangeAspect="1"/>
          </p:cNvPicPr>
          <p:nvPr/>
        </p:nvPicPr>
        <p:blipFill>
          <a:blip r:embed="rId3"/>
          <a:stretch>
            <a:fillRect/>
          </a:stretch>
        </p:blipFill>
        <p:spPr>
          <a:xfrm>
            <a:off x="3755572" y="1394308"/>
            <a:ext cx="4953000" cy="4256485"/>
          </a:xfrm>
          <a:prstGeom prst="rect">
            <a:avLst/>
          </a:prstGeom>
        </p:spPr>
      </p:pic>
      <p:sp>
        <p:nvSpPr>
          <p:cNvPr id="7" name="TextBox 6">
            <a:extLst>
              <a:ext uri="{FF2B5EF4-FFF2-40B4-BE49-F238E27FC236}">
                <a16:creationId xmlns:a16="http://schemas.microsoft.com/office/drawing/2014/main" id="{7EC4DA1C-D4B2-0E98-80BC-A9C5303607E8}"/>
              </a:ext>
            </a:extLst>
          </p:cNvPr>
          <p:cNvSpPr txBox="1"/>
          <p:nvPr/>
        </p:nvSpPr>
        <p:spPr>
          <a:xfrm>
            <a:off x="283030" y="496243"/>
            <a:ext cx="7019813" cy="535531"/>
          </a:xfrm>
          <a:prstGeom prst="rect">
            <a:avLst/>
          </a:prstGeom>
          <a:noFill/>
        </p:spPr>
        <p:txBody>
          <a:bodyPr wrap="square">
            <a:spAutoFit/>
          </a:bodyPr>
          <a:lstStyle/>
          <a:p>
            <a:pPr defTabSz="685783">
              <a:lnSpc>
                <a:spcPct val="90000"/>
              </a:lnSpc>
              <a:spcBef>
                <a:spcPts val="750"/>
              </a:spcBef>
              <a:defRPr/>
            </a:pPr>
            <a:r>
              <a:rPr lang="en-US" sz="3200" b="1" dirty="0">
                <a:solidFill>
                  <a:srgbClr val="002D72"/>
                </a:solidFill>
                <a:latin typeface="Montserrat" panose="00000500000000000000" pitchFamily="50" charset="0"/>
                <a:ea typeface="Open Sans" panose="020B0606030504020204" pitchFamily="34" charset="0"/>
                <a:cs typeface="Open Sans" panose="020B0606030504020204" pitchFamily="34" charset="0"/>
              </a:rPr>
              <a:t>Nutrient Availability and pH</a:t>
            </a:r>
          </a:p>
        </p:txBody>
      </p:sp>
      <p:sp>
        <p:nvSpPr>
          <p:cNvPr id="8" name="TextBox 7">
            <a:extLst>
              <a:ext uri="{FF2B5EF4-FFF2-40B4-BE49-F238E27FC236}">
                <a16:creationId xmlns:a16="http://schemas.microsoft.com/office/drawing/2014/main" id="{71606D2A-A105-349A-49D9-6AE3B30FEE8A}"/>
              </a:ext>
            </a:extLst>
          </p:cNvPr>
          <p:cNvSpPr txBox="1"/>
          <p:nvPr/>
        </p:nvSpPr>
        <p:spPr>
          <a:xfrm>
            <a:off x="283030" y="2300664"/>
            <a:ext cx="3777343" cy="3000821"/>
          </a:xfrm>
          <a:prstGeom prst="rect">
            <a:avLst/>
          </a:prstGeom>
          <a:noFill/>
        </p:spPr>
        <p:txBody>
          <a:bodyPr wrap="square" rtlCol="0">
            <a:spAutoFit/>
          </a:bodyPr>
          <a:lstStyle/>
          <a:p>
            <a:pPr marL="342892" indent="-342892">
              <a:buFont typeface="Arial" panose="020B0604020202020204" pitchFamily="34" charset="0"/>
              <a:buChar char="•"/>
            </a:pPr>
            <a:r>
              <a:rPr lang="en-US" sz="2400" dirty="0">
                <a:latin typeface="Montserrat" pitchFamily="2" charset="0"/>
              </a:rPr>
              <a:t>Optimal pH makes the nutrients in the soil more available for plant uptake</a:t>
            </a:r>
          </a:p>
          <a:p>
            <a:pPr marL="342892" indent="-342892">
              <a:buFont typeface="Arial" panose="020B0604020202020204" pitchFamily="34" charset="0"/>
              <a:buChar char="•"/>
            </a:pPr>
            <a:r>
              <a:rPr lang="en-US" sz="2400" dirty="0">
                <a:latin typeface="Montserrat" pitchFamily="2" charset="0"/>
              </a:rPr>
              <a:t>In general, soil microbes prefer neutral pH</a:t>
            </a:r>
          </a:p>
          <a:p>
            <a:endParaRPr lang="en-US" sz="2100" dirty="0">
              <a:latin typeface="Montserrat" pitchFamily="2" charset="0"/>
            </a:endParaRPr>
          </a:p>
        </p:txBody>
      </p:sp>
    </p:spTree>
    <p:extLst>
      <p:ext uri="{BB962C8B-B14F-4D97-AF65-F5344CB8AC3E}">
        <p14:creationId xmlns:p14="http://schemas.microsoft.com/office/powerpoint/2010/main" val="559760743"/>
      </p:ext>
    </p:extLst>
  </p:cSld>
  <p:clrMapOvr>
    <a:masterClrMapping/>
  </p:clrMapOvr>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F4E41FFB-F4A7-43E3-AE25-82C22F6BFC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c882b330-9d82-4f02-bf7d-cea9b8ba08ea"/>
    <ds:schemaRef ds:uri="http://www.w3.org/XML/1998/namespace"/>
    <ds:schemaRef ds:uri="http://purl.org/dc/terms/"/>
    <ds:schemaRef ds:uri="http://purl.org/dc/dcmitype/"/>
    <ds:schemaRef ds:uri="http://schemas.openxmlformats.org/package/2006/metadata/core-properties"/>
    <ds:schemaRef ds:uri="190132a1-b740-41e9-a9d3-aef04dc8f2ab"/>
    <ds:schemaRef ds:uri="73fb875a-8af9-4255-b008-0995492d31cd"/>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
  <TotalTime>10456</TotalTime>
  <Words>1930</Words>
  <Application>Microsoft Office PowerPoint</Application>
  <PresentationFormat>On-screen Show (4:3)</PresentationFormat>
  <Paragraphs>305</Paragraphs>
  <Slides>23</Slides>
  <Notes>17</Notes>
  <HiddenSlides>1</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2_Title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Starr, Laura - FPAC-NRCS, OR</cp:lastModifiedBy>
  <cp:revision>23</cp:revision>
  <dcterms:created xsi:type="dcterms:W3CDTF">2019-04-23T15:10:02Z</dcterms:created>
  <dcterms:modified xsi:type="dcterms:W3CDTF">2026-01-12T20:51:46Z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218100.000000000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